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7" r:id="rId6"/>
    <p:sldId id="260" r:id="rId7"/>
    <p:sldId id="268" r:id="rId8"/>
    <p:sldId id="261" r:id="rId9"/>
    <p:sldId id="269" r:id="rId10"/>
    <p:sldId id="270" r:id="rId11"/>
    <p:sldId id="262" r:id="rId12"/>
    <p:sldId id="271" r:id="rId13"/>
    <p:sldId id="264" r:id="rId14"/>
    <p:sldId id="265" r:id="rId15"/>
    <p:sldId id="266" r:id="rId16"/>
  </p:sldIdLst>
  <p:sldSz cx="18288000" cy="10287000"/>
  <p:notesSz cx="6858000" cy="9144000"/>
  <p:embeddedFontLst>
    <p:embeddedFont>
      <p:font typeface="Raleway" pitchFamily="2" charset="0"/>
      <p:regular r:id="rId17"/>
      <p:bold r:id="rId18"/>
      <p:italic r:id="rId19"/>
      <p:boldItalic r:id="rId20"/>
    </p:embeddedFont>
    <p:embeddedFont>
      <p:font typeface="Raleway Bold"/>
      <p:bold r:id="rId21"/>
    </p:embeddedFont>
    <p:embeddedFont>
      <p:font typeface="Raleway Heavy"/>
      <p:regular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3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8" d="100"/>
          <a:sy n="58" d="100"/>
        </p:scale>
        <p:origin x="102"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sv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t="52" b="52"/>
            <a:stretch>
              <a:fillRect/>
            </a:stretch>
          </p:blipFill>
          <p:spPr>
            <a:xfrm>
              <a:off x="0" y="0"/>
              <a:ext cx="24384000" cy="13716000"/>
            </a:xfrm>
            <a:prstGeom prst="rect">
              <a:avLst/>
            </a:prstGeom>
          </p:spPr>
        </p:pic>
      </p:grpSp>
      <p:grpSp>
        <p:nvGrpSpPr>
          <p:cNvPr id="4" name="Group 4"/>
          <p:cNvGrpSpPr/>
          <p:nvPr/>
        </p:nvGrpSpPr>
        <p:grpSpPr>
          <a:xfrm>
            <a:off x="5509412" y="858551"/>
            <a:ext cx="7269175" cy="7269175"/>
            <a:chOff x="0" y="0"/>
            <a:chExt cx="812800" cy="812800"/>
          </a:xfrm>
        </p:grpSpPr>
        <p:sp>
          <p:nvSpPr>
            <p:cNvPr id="5" name="Freeform 5"/>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p>
              <a:endParaRPr lang="fr-FR"/>
            </a:p>
          </p:txBody>
        </p:sp>
        <p:sp>
          <p:nvSpPr>
            <p:cNvPr id="6" name="TextBox 6"/>
            <p:cNvSpPr txBox="1"/>
            <p:nvPr/>
          </p:nvSpPr>
          <p:spPr>
            <a:xfrm>
              <a:off x="76200" y="-38100"/>
              <a:ext cx="660400" cy="774700"/>
            </a:xfrm>
            <a:prstGeom prst="rect">
              <a:avLst/>
            </a:prstGeom>
          </p:spPr>
          <p:txBody>
            <a:bodyPr lIns="50800" tIns="50800" rIns="50800" bIns="50800" rtlCol="0" anchor="ctr"/>
            <a:lstStyle/>
            <a:p>
              <a:pPr algn="ctr">
                <a:lnSpc>
                  <a:spcPts val="3569"/>
                </a:lnSpc>
              </a:pPr>
              <a:endParaRPr/>
            </a:p>
          </p:txBody>
        </p:sp>
      </p:grpSp>
      <p:sp>
        <p:nvSpPr>
          <p:cNvPr id="7" name="Freeform 7"/>
          <p:cNvSpPr/>
          <p:nvPr/>
        </p:nvSpPr>
        <p:spPr>
          <a:xfrm>
            <a:off x="6269996" y="1881198"/>
            <a:ext cx="5748007" cy="3106927"/>
          </a:xfrm>
          <a:custGeom>
            <a:avLst/>
            <a:gdLst/>
            <a:ahLst/>
            <a:cxnLst/>
            <a:rect l="l" t="t" r="r" b="b"/>
            <a:pathLst>
              <a:path w="5748007" h="3106927">
                <a:moveTo>
                  <a:pt x="0" y="0"/>
                </a:moveTo>
                <a:lnTo>
                  <a:pt x="5748008" y="0"/>
                </a:lnTo>
                <a:lnTo>
                  <a:pt x="5748008" y="3106927"/>
                </a:lnTo>
                <a:lnTo>
                  <a:pt x="0" y="3106927"/>
                </a:lnTo>
                <a:lnTo>
                  <a:pt x="0" y="0"/>
                </a:lnTo>
                <a:close/>
              </a:path>
            </a:pathLst>
          </a:custGeom>
          <a:blipFill>
            <a:blip r:embed="rId3"/>
            <a:stretch>
              <a:fillRect b="-12951"/>
            </a:stretch>
          </a:blipFill>
        </p:spPr>
        <p:txBody>
          <a:bodyPr/>
          <a:lstStyle/>
          <a:p>
            <a:endParaRPr lang="fr-FR"/>
          </a:p>
        </p:txBody>
      </p:sp>
      <p:sp>
        <p:nvSpPr>
          <p:cNvPr id="8" name="Freeform 8"/>
          <p:cNvSpPr/>
          <p:nvPr/>
        </p:nvSpPr>
        <p:spPr>
          <a:xfrm>
            <a:off x="749534" y="467376"/>
            <a:ext cx="3942348" cy="782350"/>
          </a:xfrm>
          <a:custGeom>
            <a:avLst/>
            <a:gdLst/>
            <a:ahLst/>
            <a:cxnLst/>
            <a:rect l="l" t="t" r="r" b="b"/>
            <a:pathLst>
              <a:path w="3942348" h="782350">
                <a:moveTo>
                  <a:pt x="0" y="0"/>
                </a:moveTo>
                <a:lnTo>
                  <a:pt x="3942349" y="0"/>
                </a:lnTo>
                <a:lnTo>
                  <a:pt x="3942349" y="782350"/>
                </a:lnTo>
                <a:lnTo>
                  <a:pt x="0" y="782350"/>
                </a:lnTo>
                <a:lnTo>
                  <a:pt x="0" y="0"/>
                </a:lnTo>
                <a:close/>
              </a:path>
            </a:pathLst>
          </a:custGeom>
          <a:blipFill>
            <a:blip r:embed="rId4"/>
            <a:stretch>
              <a:fillRect/>
            </a:stretch>
          </a:blipFill>
        </p:spPr>
        <p:txBody>
          <a:bodyPr/>
          <a:lstStyle/>
          <a:p>
            <a:endParaRPr lang="fr-FR"/>
          </a:p>
        </p:txBody>
      </p:sp>
      <p:grpSp>
        <p:nvGrpSpPr>
          <p:cNvPr id="9" name="Group 9"/>
          <p:cNvGrpSpPr/>
          <p:nvPr/>
        </p:nvGrpSpPr>
        <p:grpSpPr>
          <a:xfrm>
            <a:off x="-32657" y="8457547"/>
            <a:ext cx="18320657" cy="1901253"/>
            <a:chOff x="0" y="0"/>
            <a:chExt cx="24806965" cy="2535005"/>
          </a:xfrm>
        </p:grpSpPr>
        <p:grpSp>
          <p:nvGrpSpPr>
            <p:cNvPr id="10" name="Group 10"/>
            <p:cNvGrpSpPr/>
            <p:nvPr/>
          </p:nvGrpSpPr>
          <p:grpSpPr>
            <a:xfrm>
              <a:off x="0" y="0"/>
              <a:ext cx="24806965" cy="2535005"/>
              <a:chOff x="0" y="0"/>
              <a:chExt cx="4900141" cy="500742"/>
            </a:xfrm>
          </p:grpSpPr>
          <p:sp>
            <p:nvSpPr>
              <p:cNvPr id="11" name="Freeform 11"/>
              <p:cNvSpPr/>
              <p:nvPr/>
            </p:nvSpPr>
            <p:spPr>
              <a:xfrm>
                <a:off x="0" y="0"/>
                <a:ext cx="4900141" cy="500742"/>
              </a:xfrm>
              <a:custGeom>
                <a:avLst/>
                <a:gdLst/>
                <a:ahLst/>
                <a:cxnLst/>
                <a:rect l="l" t="t" r="r" b="b"/>
                <a:pathLst>
                  <a:path w="4900141" h="500742">
                    <a:moveTo>
                      <a:pt x="0" y="0"/>
                    </a:moveTo>
                    <a:lnTo>
                      <a:pt x="4900141" y="0"/>
                    </a:lnTo>
                    <a:lnTo>
                      <a:pt x="4900141" y="500742"/>
                    </a:lnTo>
                    <a:lnTo>
                      <a:pt x="0" y="500742"/>
                    </a:lnTo>
                    <a:close/>
                  </a:path>
                </a:pathLst>
              </a:custGeom>
              <a:solidFill>
                <a:srgbClr val="FFFFFF"/>
              </a:solidFill>
            </p:spPr>
            <p:txBody>
              <a:bodyPr/>
              <a:lstStyle/>
              <a:p>
                <a:endParaRPr lang="fr-FR"/>
              </a:p>
            </p:txBody>
          </p:sp>
          <p:sp>
            <p:nvSpPr>
              <p:cNvPr id="12" name="TextBox 12"/>
              <p:cNvSpPr txBox="1"/>
              <p:nvPr/>
            </p:nvSpPr>
            <p:spPr>
              <a:xfrm>
                <a:off x="0" y="-47625"/>
                <a:ext cx="4900141" cy="548367"/>
              </a:xfrm>
              <a:prstGeom prst="rect">
                <a:avLst/>
              </a:prstGeom>
            </p:spPr>
            <p:txBody>
              <a:bodyPr lIns="50800" tIns="50800" rIns="50800" bIns="50800" rtlCol="0" anchor="ctr"/>
              <a:lstStyle/>
              <a:p>
                <a:pPr algn="ctr">
                  <a:lnSpc>
                    <a:spcPts val="3080"/>
                  </a:lnSpc>
                </a:pPr>
                <a:endParaRPr/>
              </a:p>
            </p:txBody>
          </p:sp>
        </p:grpSp>
        <p:sp>
          <p:nvSpPr>
            <p:cNvPr id="17" name="Freeform 17"/>
            <p:cNvSpPr/>
            <p:nvPr/>
          </p:nvSpPr>
          <p:spPr>
            <a:xfrm>
              <a:off x="8186086" y="494019"/>
              <a:ext cx="4217396" cy="1448833"/>
            </a:xfrm>
            <a:custGeom>
              <a:avLst/>
              <a:gdLst/>
              <a:ahLst/>
              <a:cxnLst/>
              <a:rect l="l" t="t" r="r" b="b"/>
              <a:pathLst>
                <a:path w="4217396" h="1448833">
                  <a:moveTo>
                    <a:pt x="0" y="0"/>
                  </a:moveTo>
                  <a:lnTo>
                    <a:pt x="4217396" y="0"/>
                  </a:lnTo>
                  <a:lnTo>
                    <a:pt x="4217396" y="1448833"/>
                  </a:lnTo>
                  <a:lnTo>
                    <a:pt x="0" y="1448833"/>
                  </a:lnTo>
                  <a:lnTo>
                    <a:pt x="0" y="0"/>
                  </a:lnTo>
                  <a:close/>
                </a:path>
              </a:pathLst>
            </a:custGeom>
            <a:blipFill>
              <a:blip r:embed="rId5"/>
              <a:stretch>
                <a:fillRect/>
              </a:stretch>
            </a:blipFill>
          </p:spPr>
          <p:txBody>
            <a:bodyPr/>
            <a:lstStyle/>
            <a:p>
              <a:endParaRPr lang="fr-FR"/>
            </a:p>
          </p:txBody>
        </p:sp>
        <p:sp>
          <p:nvSpPr>
            <p:cNvPr id="18" name="Freeform 18"/>
            <p:cNvSpPr/>
            <p:nvPr/>
          </p:nvSpPr>
          <p:spPr>
            <a:xfrm>
              <a:off x="2382921" y="550963"/>
              <a:ext cx="4501265" cy="1363202"/>
            </a:xfrm>
            <a:custGeom>
              <a:avLst/>
              <a:gdLst/>
              <a:ahLst/>
              <a:cxnLst/>
              <a:rect l="l" t="t" r="r" b="b"/>
              <a:pathLst>
                <a:path w="4501266" h="1363202">
                  <a:moveTo>
                    <a:pt x="0" y="0"/>
                  </a:moveTo>
                  <a:lnTo>
                    <a:pt x="4501266" y="0"/>
                  </a:lnTo>
                  <a:lnTo>
                    <a:pt x="4501266" y="1363202"/>
                  </a:lnTo>
                  <a:lnTo>
                    <a:pt x="0" y="1363202"/>
                  </a:lnTo>
                  <a:lnTo>
                    <a:pt x="0" y="0"/>
                  </a:lnTo>
                  <a:close/>
                </a:path>
              </a:pathLst>
            </a:custGeom>
            <a:blipFill>
              <a:blip r:embed="rId6"/>
              <a:stretch>
                <a:fillRect/>
              </a:stretch>
            </a:blipFill>
          </p:spPr>
          <p:txBody>
            <a:bodyPr/>
            <a:lstStyle/>
            <a:p>
              <a:endParaRPr lang="fr-FR"/>
            </a:p>
          </p:txBody>
        </p:sp>
      </p:grpSp>
      <p:sp>
        <p:nvSpPr>
          <p:cNvPr id="19" name="TextBox 19"/>
          <p:cNvSpPr txBox="1"/>
          <p:nvPr/>
        </p:nvSpPr>
        <p:spPr>
          <a:xfrm>
            <a:off x="4101162" y="5033991"/>
            <a:ext cx="10085676" cy="654052"/>
          </a:xfrm>
          <a:prstGeom prst="rect">
            <a:avLst/>
          </a:prstGeom>
        </p:spPr>
        <p:txBody>
          <a:bodyPr lIns="0" tIns="0" rIns="0" bIns="0" rtlCol="0" anchor="t">
            <a:spAutoFit/>
          </a:bodyPr>
          <a:lstStyle/>
          <a:p>
            <a:pPr algn="ctr">
              <a:lnSpc>
                <a:spcPts val="5799"/>
              </a:lnSpc>
            </a:pPr>
            <a:r>
              <a:rPr lang="en-US" sz="2499" spc="577" dirty="0">
                <a:solidFill>
                  <a:srgbClr val="FFFFFF"/>
                </a:solidFill>
                <a:latin typeface="Raleway"/>
              </a:rPr>
              <a:t>MARS 2025</a:t>
            </a:r>
          </a:p>
        </p:txBody>
      </p:sp>
      <p:sp>
        <p:nvSpPr>
          <p:cNvPr id="20" name="TextBox 20"/>
          <p:cNvSpPr txBox="1"/>
          <p:nvPr/>
        </p:nvSpPr>
        <p:spPr>
          <a:xfrm>
            <a:off x="4754797" y="5901199"/>
            <a:ext cx="8778403" cy="826637"/>
          </a:xfrm>
          <a:prstGeom prst="rect">
            <a:avLst/>
          </a:prstGeom>
        </p:spPr>
        <p:txBody>
          <a:bodyPr wrap="square" lIns="0" tIns="0" rIns="0" bIns="0" rtlCol="0" anchor="t">
            <a:spAutoFit/>
          </a:bodyPr>
          <a:lstStyle/>
          <a:p>
            <a:pPr algn="ctr">
              <a:lnSpc>
                <a:spcPts val="7000"/>
              </a:lnSpc>
            </a:pPr>
            <a:r>
              <a:rPr lang="en-US" sz="5000" dirty="0">
                <a:solidFill>
                  <a:srgbClr val="EAB352"/>
                </a:solidFill>
                <a:latin typeface="Raleway Heavy"/>
              </a:rPr>
              <a:t>DOSSIER DE CANDIDATURE</a:t>
            </a:r>
          </a:p>
        </p:txBody>
      </p:sp>
      <p:sp>
        <p:nvSpPr>
          <p:cNvPr id="21" name="TextBox 21"/>
          <p:cNvSpPr txBox="1"/>
          <p:nvPr/>
        </p:nvSpPr>
        <p:spPr>
          <a:xfrm>
            <a:off x="5509412" y="6907955"/>
            <a:ext cx="7390956" cy="330668"/>
          </a:xfrm>
          <a:prstGeom prst="rect">
            <a:avLst/>
          </a:prstGeom>
        </p:spPr>
        <p:txBody>
          <a:bodyPr wrap="square" lIns="0" tIns="0" rIns="0" bIns="0" rtlCol="0" anchor="t">
            <a:spAutoFit/>
          </a:bodyPr>
          <a:lstStyle/>
          <a:p>
            <a:pPr>
              <a:lnSpc>
                <a:spcPts val="2800"/>
              </a:lnSpc>
            </a:pPr>
            <a:r>
              <a:rPr lang="en-US" sz="2000" dirty="0">
                <a:solidFill>
                  <a:srgbClr val="FFFFFF"/>
                </a:solidFill>
                <a:latin typeface="Raleway"/>
              </a:rPr>
              <a:t>APPEL À CANDIDATURE - </a:t>
            </a:r>
            <a:r>
              <a:rPr lang="en-US" sz="2000" dirty="0" err="1">
                <a:solidFill>
                  <a:srgbClr val="FFFFFF"/>
                </a:solidFill>
                <a:latin typeface="Raleway"/>
              </a:rPr>
              <a:t>Trophée</a:t>
            </a:r>
            <a:r>
              <a:rPr lang="en-US" sz="2000" dirty="0">
                <a:solidFill>
                  <a:srgbClr val="FFFFFF"/>
                </a:solidFill>
                <a:latin typeface="Raleway"/>
              </a:rPr>
              <a:t> de </a:t>
            </a:r>
            <a:r>
              <a:rPr lang="en-US" sz="2000" dirty="0" err="1">
                <a:solidFill>
                  <a:srgbClr val="FFFFFF"/>
                </a:solidFill>
                <a:latin typeface="Raleway"/>
              </a:rPr>
              <a:t>l'hypercroissance</a:t>
            </a:r>
            <a:r>
              <a:rPr lang="en-US" sz="2000" dirty="0">
                <a:solidFill>
                  <a:srgbClr val="FFFFFF"/>
                </a:solidFill>
                <a:latin typeface="Raleway"/>
              </a:rPr>
              <a:t> 2025</a:t>
            </a:r>
          </a:p>
        </p:txBody>
      </p:sp>
      <p:sp>
        <p:nvSpPr>
          <p:cNvPr id="23" name="ZoneTexte 22">
            <a:extLst>
              <a:ext uri="{FF2B5EF4-FFF2-40B4-BE49-F238E27FC236}">
                <a16:creationId xmlns:a16="http://schemas.microsoft.com/office/drawing/2014/main" id="{88E3D657-F308-9CDF-9B2D-750C01BD77B0}"/>
              </a:ext>
            </a:extLst>
          </p:cNvPr>
          <p:cNvSpPr txBox="1"/>
          <p:nvPr/>
        </p:nvSpPr>
        <p:spPr>
          <a:xfrm>
            <a:off x="4434114" y="5105791"/>
            <a:ext cx="9535886" cy="369332"/>
          </a:xfrm>
          <a:prstGeom prst="rect">
            <a:avLst/>
          </a:prstGeom>
          <a:noFill/>
        </p:spPr>
        <p:txBody>
          <a:bodyPr wrap="square">
            <a:spAutoFit/>
          </a:bodyPr>
          <a:lstStyle/>
          <a:p>
            <a:endParaRPr lang="fr-FR" dirty="0"/>
          </a:p>
        </p:txBody>
      </p:sp>
      <p:pic>
        <p:nvPicPr>
          <p:cNvPr id="33" name="Image 32">
            <a:extLst>
              <a:ext uri="{FF2B5EF4-FFF2-40B4-BE49-F238E27FC236}">
                <a16:creationId xmlns:a16="http://schemas.microsoft.com/office/drawing/2014/main" id="{9F43BE5F-108B-DE1E-554A-D727E8A351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03675" y="8457547"/>
            <a:ext cx="7543800" cy="214267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16402">
            <a:off x="10302960" y="1114425"/>
            <a:ext cx="7985049"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749190" y="568087"/>
            <a:ext cx="10571572"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TROPHÉE "SCALE UP"</a:t>
            </a:r>
          </a:p>
        </p:txBody>
      </p:sp>
      <p:sp>
        <p:nvSpPr>
          <p:cNvPr id="7" name="TextBox 7"/>
          <p:cNvSpPr txBox="1"/>
          <p:nvPr/>
        </p:nvSpPr>
        <p:spPr>
          <a:xfrm>
            <a:off x="749190" y="1910080"/>
            <a:ext cx="16230600" cy="3718967"/>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a:solidFill>
                  <a:srgbClr val="000000"/>
                </a:solidFill>
                <a:latin typeface="Raleway"/>
              </a:rPr>
              <a:t>Quelle </a:t>
            </a:r>
            <a:r>
              <a:rPr lang="en-US" sz="2800" dirty="0" err="1">
                <a:solidFill>
                  <a:srgbClr val="000000"/>
                </a:solidFill>
                <a:latin typeface="Raleway"/>
              </a:rPr>
              <a:t>est</a:t>
            </a:r>
            <a:r>
              <a:rPr lang="en-US" sz="2800" dirty="0">
                <a:solidFill>
                  <a:srgbClr val="000000"/>
                </a:solidFill>
                <a:latin typeface="Raleway"/>
              </a:rPr>
              <a:t> </a:t>
            </a:r>
            <a:r>
              <a:rPr lang="en-US" sz="2800" dirty="0" err="1">
                <a:solidFill>
                  <a:srgbClr val="000000"/>
                </a:solidFill>
                <a:latin typeface="Raleway"/>
              </a:rPr>
              <a:t>l’évolution</a:t>
            </a:r>
            <a:r>
              <a:rPr lang="en-US" sz="2800" dirty="0">
                <a:solidFill>
                  <a:srgbClr val="000000"/>
                </a:solidFill>
                <a:latin typeface="Raleway"/>
              </a:rPr>
              <a:t> de </a:t>
            </a:r>
            <a:r>
              <a:rPr lang="en-US" sz="2800" dirty="0" err="1">
                <a:solidFill>
                  <a:srgbClr val="000000"/>
                </a:solidFill>
                <a:latin typeface="Raleway"/>
              </a:rPr>
              <a:t>votre</a:t>
            </a:r>
            <a:r>
              <a:rPr lang="en-US" sz="2800" dirty="0">
                <a:solidFill>
                  <a:srgbClr val="000000"/>
                </a:solidFill>
                <a:latin typeface="Raleway"/>
              </a:rPr>
              <a:t> </a:t>
            </a:r>
            <a:r>
              <a:rPr lang="en-US" sz="2800" dirty="0" err="1">
                <a:solidFill>
                  <a:srgbClr val="000000"/>
                </a:solidFill>
                <a:latin typeface="Raleway"/>
              </a:rPr>
              <a:t>nombre</a:t>
            </a:r>
            <a:r>
              <a:rPr lang="en-US" sz="2800" dirty="0">
                <a:solidFill>
                  <a:srgbClr val="000000"/>
                </a:solidFill>
                <a:latin typeface="Raleway"/>
              </a:rPr>
              <a:t> de clients sur les 3 </a:t>
            </a:r>
            <a:r>
              <a:rPr lang="en-US" sz="2800" dirty="0" err="1">
                <a:solidFill>
                  <a:srgbClr val="000000"/>
                </a:solidFill>
                <a:latin typeface="Raleway"/>
              </a:rPr>
              <a:t>dernières</a:t>
            </a:r>
            <a:r>
              <a:rPr lang="en-US" sz="2800" dirty="0">
                <a:solidFill>
                  <a:srgbClr val="000000"/>
                </a:solidFill>
                <a:latin typeface="Raleway"/>
              </a:rPr>
              <a:t> </a:t>
            </a:r>
            <a:r>
              <a:rPr lang="en-US" sz="2800" dirty="0" err="1">
                <a:solidFill>
                  <a:srgbClr val="000000"/>
                </a:solidFill>
                <a:latin typeface="Raleway"/>
              </a:rPr>
              <a:t>années</a:t>
            </a:r>
            <a:r>
              <a:rPr lang="en-US" sz="2800" dirty="0">
                <a:solidFill>
                  <a:srgbClr val="000000"/>
                </a:solidFill>
                <a:latin typeface="Raleway"/>
              </a:rPr>
              <a:t> ?  </a:t>
            </a: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302260" lvl="1" algn="just">
              <a:lnSpc>
                <a:spcPts val="392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p:txBody>
      </p:sp>
      <p:sp>
        <p:nvSpPr>
          <p:cNvPr id="4" name="ZoneTexte 3">
            <a:extLst>
              <a:ext uri="{FF2B5EF4-FFF2-40B4-BE49-F238E27FC236}">
                <a16:creationId xmlns:a16="http://schemas.microsoft.com/office/drawing/2014/main" id="{570FB543-3374-3AC0-E545-7D21DBCD5A17}"/>
              </a:ext>
            </a:extLst>
          </p:cNvPr>
          <p:cNvSpPr txBox="1"/>
          <p:nvPr/>
        </p:nvSpPr>
        <p:spPr>
          <a:xfrm>
            <a:off x="660491" y="404586"/>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extLst>
      <p:ext uri="{BB962C8B-B14F-4D97-AF65-F5344CB8AC3E}">
        <p14:creationId xmlns:p14="http://schemas.microsoft.com/office/powerpoint/2010/main" val="168183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22518">
            <a:off x="-124" y="1028606"/>
            <a:ext cx="11604502"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12040082" y="482362"/>
            <a:ext cx="5757440"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CONCLUSION</a:t>
            </a:r>
          </a:p>
        </p:txBody>
      </p:sp>
      <p:sp>
        <p:nvSpPr>
          <p:cNvPr id="7" name="TextBox 7"/>
          <p:cNvSpPr txBox="1"/>
          <p:nvPr/>
        </p:nvSpPr>
        <p:spPr>
          <a:xfrm>
            <a:off x="1028700" y="1986206"/>
            <a:ext cx="16230600" cy="7651115"/>
          </a:xfrm>
          <a:prstGeom prst="rect">
            <a:avLst/>
          </a:prstGeom>
        </p:spPr>
        <p:txBody>
          <a:bodyPr lIns="0" tIns="0" rIns="0" bIns="0" rtlCol="0" anchor="t">
            <a:spAutoFit/>
          </a:bodyPr>
          <a:lstStyle/>
          <a:p>
            <a:pPr marL="457200" indent="-457200" algn="just">
              <a:lnSpc>
                <a:spcPts val="3920"/>
              </a:lnSpc>
              <a:buFont typeface="Arial" panose="020B0604020202020204" pitchFamily="34" charset="0"/>
              <a:buChar char="•"/>
            </a:pPr>
            <a:r>
              <a:rPr lang="en-US" sz="2800" dirty="0">
                <a:solidFill>
                  <a:srgbClr val="000000"/>
                </a:solidFill>
                <a:latin typeface="Raleway"/>
              </a:rPr>
              <a:t>À quelle French Tech </a:t>
            </a:r>
            <a:r>
              <a:rPr lang="en-US" sz="2800" dirty="0" err="1">
                <a:solidFill>
                  <a:srgbClr val="000000"/>
                </a:solidFill>
                <a:latin typeface="Raleway"/>
              </a:rPr>
              <a:t>êtes-vous</a:t>
            </a:r>
            <a:r>
              <a:rPr lang="en-US" sz="2800" dirty="0">
                <a:solidFill>
                  <a:srgbClr val="000000"/>
                </a:solidFill>
                <a:latin typeface="Raleway"/>
              </a:rPr>
              <a:t> </a:t>
            </a:r>
            <a:r>
              <a:rPr lang="en-US" sz="2800" dirty="0" err="1">
                <a:solidFill>
                  <a:srgbClr val="000000"/>
                </a:solidFill>
                <a:latin typeface="Raleway"/>
              </a:rPr>
              <a:t>affilié</a:t>
            </a:r>
            <a:r>
              <a:rPr lang="en-US" sz="2800" dirty="0">
                <a:solidFill>
                  <a:srgbClr val="000000"/>
                </a:solidFill>
                <a:latin typeface="Raleway"/>
              </a:rPr>
              <a:t>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marL="457200" indent="-457200" algn="just">
              <a:lnSpc>
                <a:spcPts val="3920"/>
              </a:lnSpc>
              <a:buFont typeface="Arial" panose="020B0604020202020204" pitchFamily="34" charset="0"/>
              <a:buChar char="•"/>
            </a:pPr>
            <a:r>
              <a:rPr lang="en-US" sz="2800" dirty="0" err="1">
                <a:solidFill>
                  <a:srgbClr val="000000"/>
                </a:solidFill>
                <a:latin typeface="Raleway"/>
              </a:rPr>
              <a:t>Avez-vous</a:t>
            </a:r>
            <a:r>
              <a:rPr lang="en-US" sz="2800" dirty="0">
                <a:solidFill>
                  <a:srgbClr val="000000"/>
                </a:solidFill>
                <a:latin typeface="Raleway"/>
              </a:rPr>
              <a:t> </a:t>
            </a:r>
            <a:r>
              <a:rPr lang="en-US" sz="2800" dirty="0" err="1">
                <a:solidFill>
                  <a:srgbClr val="000000"/>
                </a:solidFill>
                <a:latin typeface="Raleway"/>
              </a:rPr>
              <a:t>d’autres</a:t>
            </a:r>
            <a:r>
              <a:rPr lang="en-US" sz="2800" dirty="0">
                <a:solidFill>
                  <a:srgbClr val="000000"/>
                </a:solidFill>
                <a:latin typeface="Raleway"/>
              </a:rPr>
              <a:t> </a:t>
            </a:r>
            <a:r>
              <a:rPr lang="en-US" sz="2800" dirty="0" err="1">
                <a:solidFill>
                  <a:srgbClr val="000000"/>
                </a:solidFill>
                <a:latin typeface="Raleway"/>
              </a:rPr>
              <a:t>informations</a:t>
            </a:r>
            <a:r>
              <a:rPr lang="en-US" sz="2800" dirty="0">
                <a:solidFill>
                  <a:srgbClr val="000000"/>
                </a:solidFill>
                <a:latin typeface="Raleway"/>
              </a:rPr>
              <a:t> que </a:t>
            </a:r>
            <a:r>
              <a:rPr lang="en-US" sz="2800" dirty="0" err="1">
                <a:solidFill>
                  <a:srgbClr val="000000"/>
                </a:solidFill>
                <a:latin typeface="Raleway"/>
              </a:rPr>
              <a:t>vous</a:t>
            </a:r>
            <a:r>
              <a:rPr lang="en-US" sz="2800" dirty="0">
                <a:solidFill>
                  <a:srgbClr val="000000"/>
                </a:solidFill>
                <a:latin typeface="Raleway"/>
              </a:rPr>
              <a:t> </a:t>
            </a:r>
            <a:r>
              <a:rPr lang="en-US" sz="2800" dirty="0" err="1">
                <a:solidFill>
                  <a:srgbClr val="000000"/>
                </a:solidFill>
                <a:latin typeface="Raleway"/>
              </a:rPr>
              <a:t>souhaiteriez</a:t>
            </a:r>
            <a:r>
              <a:rPr lang="en-US" sz="2800" dirty="0">
                <a:solidFill>
                  <a:srgbClr val="000000"/>
                </a:solidFill>
                <a:latin typeface="Raleway"/>
              </a:rPr>
              <a:t> </a:t>
            </a:r>
            <a:r>
              <a:rPr lang="en-US" sz="2800" dirty="0" err="1">
                <a:solidFill>
                  <a:srgbClr val="000000"/>
                </a:solidFill>
                <a:latin typeface="Raleway"/>
              </a:rPr>
              <a:t>partager</a:t>
            </a:r>
            <a:r>
              <a:rPr lang="en-US" sz="2800" dirty="0">
                <a:solidFill>
                  <a:srgbClr val="000000"/>
                </a:solidFill>
                <a:latin typeface="Raleway"/>
              </a:rPr>
              <a:t> ?</a:t>
            </a:r>
          </a:p>
          <a:p>
            <a:pPr algn="just">
              <a:lnSpc>
                <a:spcPts val="4200"/>
              </a:lnSpc>
            </a:pPr>
            <a:endParaRPr lang="en-US" sz="2800" dirty="0">
              <a:solidFill>
                <a:srgbClr val="000000"/>
              </a:solidFill>
              <a:latin typeface="Raleway"/>
            </a:endParaRPr>
          </a:p>
          <a:p>
            <a:pPr algn="just">
              <a:lnSpc>
                <a:spcPts val="4200"/>
              </a:lnSpc>
            </a:pPr>
            <a:endParaRPr lang="en-US" sz="2800" dirty="0">
              <a:solidFill>
                <a:srgbClr val="000000"/>
              </a:solidFill>
              <a:latin typeface="Raleway"/>
            </a:endParaRPr>
          </a:p>
          <a:p>
            <a:pPr algn="just">
              <a:lnSpc>
                <a:spcPts val="4200"/>
              </a:lnSpc>
            </a:pPr>
            <a:endParaRPr lang="en-US" sz="2800" dirty="0">
              <a:solidFill>
                <a:srgbClr val="000000"/>
              </a:solidFill>
              <a:latin typeface="Raleway"/>
            </a:endParaRPr>
          </a:p>
          <a:p>
            <a:pPr algn="just">
              <a:lnSpc>
                <a:spcPts val="4200"/>
              </a:lnSpc>
            </a:pPr>
            <a:endParaRPr lang="en-US" sz="2800" dirty="0">
              <a:solidFill>
                <a:srgbClr val="000000"/>
              </a:solidFill>
              <a:latin typeface="Raleway"/>
            </a:endParaRPr>
          </a:p>
          <a:p>
            <a:pPr algn="just">
              <a:lnSpc>
                <a:spcPts val="4200"/>
              </a:lnSpc>
            </a:pPr>
            <a:endParaRPr lang="en-US" sz="2800" dirty="0">
              <a:solidFill>
                <a:srgbClr val="000000"/>
              </a:solidFill>
              <a:latin typeface="Raleway"/>
            </a:endParaRPr>
          </a:p>
          <a:p>
            <a:pPr algn="just">
              <a:lnSpc>
                <a:spcPts val="4200"/>
              </a:lnSpc>
            </a:pPr>
            <a:endParaRPr lang="en-US" sz="2800" dirty="0">
              <a:solidFill>
                <a:srgbClr val="000000"/>
              </a:solidFill>
              <a:latin typeface="Raleway"/>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F914D-3DB4-B317-DFBF-28052322DC1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8224BBA-C43F-86E9-0A24-EBBD3B16C3A9}"/>
              </a:ext>
            </a:extLst>
          </p:cNvPr>
          <p:cNvGrpSpPr/>
          <p:nvPr/>
        </p:nvGrpSpPr>
        <p:grpSpPr>
          <a:xfrm>
            <a:off x="0" y="0"/>
            <a:ext cx="18288000" cy="10287000"/>
            <a:chOff x="0" y="0"/>
            <a:chExt cx="24384000" cy="13716000"/>
          </a:xfrm>
        </p:grpSpPr>
        <p:pic>
          <p:nvPicPr>
            <p:cNvPr id="3" name="Picture 3">
              <a:extLst>
                <a:ext uri="{FF2B5EF4-FFF2-40B4-BE49-F238E27FC236}">
                  <a16:creationId xmlns:a16="http://schemas.microsoft.com/office/drawing/2014/main" id="{DBF91C7B-F4BE-3D70-EC4F-DBD7DD502513}"/>
                </a:ext>
              </a:extLst>
            </p:cNvPr>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a:extLst>
              <a:ext uri="{FF2B5EF4-FFF2-40B4-BE49-F238E27FC236}">
                <a16:creationId xmlns:a16="http://schemas.microsoft.com/office/drawing/2014/main" id="{31B8E04D-E45D-94BE-A300-E1809D6A13F2}"/>
              </a:ext>
            </a:extLst>
          </p:cNvPr>
          <p:cNvSpPr/>
          <p:nvPr/>
        </p:nvSpPr>
        <p:spPr>
          <a:xfrm rot="22518">
            <a:off x="11049038" y="1187219"/>
            <a:ext cx="7239039"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a:extLst>
              <a:ext uri="{FF2B5EF4-FFF2-40B4-BE49-F238E27FC236}">
                <a16:creationId xmlns:a16="http://schemas.microsoft.com/office/drawing/2014/main" id="{7AD038C0-878B-AB9C-E2BD-E62A07E7DD2F}"/>
              </a:ext>
            </a:extLst>
          </p:cNvPr>
          <p:cNvSpPr txBox="1"/>
          <p:nvPr/>
        </p:nvSpPr>
        <p:spPr>
          <a:xfrm>
            <a:off x="533400" y="659808"/>
            <a:ext cx="11277600" cy="1000851"/>
          </a:xfrm>
          <a:prstGeom prst="rect">
            <a:avLst/>
          </a:prstGeom>
        </p:spPr>
        <p:txBody>
          <a:bodyPr wrap="square" lIns="0" tIns="0" rIns="0" bIns="0" rtlCol="0" anchor="t">
            <a:spAutoFit/>
          </a:bodyPr>
          <a:lstStyle/>
          <a:p>
            <a:pPr>
              <a:lnSpc>
                <a:spcPts val="8321"/>
              </a:lnSpc>
            </a:pPr>
            <a:r>
              <a:rPr lang="en-US" sz="6604" spc="59" dirty="0">
                <a:solidFill>
                  <a:srgbClr val="000000"/>
                </a:solidFill>
                <a:latin typeface="Raleway Heavy"/>
              </a:rPr>
              <a:t>RAPPEL DU CALENDRIER</a:t>
            </a:r>
          </a:p>
        </p:txBody>
      </p:sp>
      <p:pic>
        <p:nvPicPr>
          <p:cNvPr id="4" name="Image 3">
            <a:extLst>
              <a:ext uri="{FF2B5EF4-FFF2-40B4-BE49-F238E27FC236}">
                <a16:creationId xmlns:a16="http://schemas.microsoft.com/office/drawing/2014/main" id="{39B910F6-1D69-7490-BF25-960A5A941123}"/>
              </a:ext>
            </a:extLst>
          </p:cNvPr>
          <p:cNvPicPr>
            <a:picLocks noChangeAspect="1"/>
          </p:cNvPicPr>
          <p:nvPr/>
        </p:nvPicPr>
        <p:blipFill>
          <a:blip r:embed="rId3"/>
          <a:stretch>
            <a:fillRect/>
          </a:stretch>
        </p:blipFill>
        <p:spPr>
          <a:xfrm>
            <a:off x="3505200" y="2177061"/>
            <a:ext cx="10992576" cy="7328383"/>
          </a:xfrm>
          <a:prstGeom prst="rect">
            <a:avLst/>
          </a:prstGeom>
        </p:spPr>
      </p:pic>
    </p:spTree>
    <p:extLst>
      <p:ext uri="{BB962C8B-B14F-4D97-AF65-F5344CB8AC3E}">
        <p14:creationId xmlns:p14="http://schemas.microsoft.com/office/powerpoint/2010/main" val="1367785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t="52" b="52"/>
            <a:stretch>
              <a:fillRect/>
            </a:stretch>
          </p:blipFill>
          <p:spPr>
            <a:xfrm>
              <a:off x="0" y="0"/>
              <a:ext cx="24384000" cy="13716000"/>
            </a:xfrm>
            <a:prstGeom prst="rect">
              <a:avLst/>
            </a:prstGeom>
          </p:spPr>
        </p:pic>
      </p:grpSp>
      <p:grpSp>
        <p:nvGrpSpPr>
          <p:cNvPr id="4" name="Group 4"/>
          <p:cNvGrpSpPr/>
          <p:nvPr/>
        </p:nvGrpSpPr>
        <p:grpSpPr>
          <a:xfrm>
            <a:off x="5567613" y="409391"/>
            <a:ext cx="7152774" cy="7152774"/>
            <a:chOff x="0" y="0"/>
            <a:chExt cx="812800" cy="812800"/>
          </a:xfrm>
        </p:grpSpPr>
        <p:sp>
          <p:nvSpPr>
            <p:cNvPr id="5" name="Freeform 5"/>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solidFill>
          </p:spPr>
          <p:txBody>
            <a:bodyPr/>
            <a:lstStyle/>
            <a:p>
              <a:endParaRPr lang="fr-FR"/>
            </a:p>
          </p:txBody>
        </p:sp>
        <p:sp>
          <p:nvSpPr>
            <p:cNvPr id="6" name="TextBox 6"/>
            <p:cNvSpPr txBox="1"/>
            <p:nvPr/>
          </p:nvSpPr>
          <p:spPr>
            <a:xfrm>
              <a:off x="76200" y="28575"/>
              <a:ext cx="660400" cy="708025"/>
            </a:xfrm>
            <a:prstGeom prst="rect">
              <a:avLst/>
            </a:prstGeom>
          </p:spPr>
          <p:txBody>
            <a:bodyPr lIns="50800" tIns="50800" rIns="50800" bIns="50800" rtlCol="0" anchor="ctr"/>
            <a:lstStyle/>
            <a:p>
              <a:pPr algn="ctr">
                <a:lnSpc>
                  <a:spcPts val="3080"/>
                </a:lnSpc>
              </a:pPr>
              <a:endParaRPr/>
            </a:p>
          </p:txBody>
        </p:sp>
      </p:grpSp>
      <p:sp>
        <p:nvSpPr>
          <p:cNvPr id="7" name="TextBox 7"/>
          <p:cNvSpPr txBox="1"/>
          <p:nvPr/>
        </p:nvSpPr>
        <p:spPr>
          <a:xfrm>
            <a:off x="1028700" y="3310995"/>
            <a:ext cx="16230600" cy="3957955"/>
          </a:xfrm>
          <a:prstGeom prst="rect">
            <a:avLst/>
          </a:prstGeom>
        </p:spPr>
        <p:txBody>
          <a:bodyPr lIns="0" tIns="0" rIns="0" bIns="0" rtlCol="0" anchor="t">
            <a:spAutoFit/>
          </a:bodyPr>
          <a:lstStyle/>
          <a:p>
            <a:pPr algn="ctr">
              <a:lnSpc>
                <a:spcPts val="3919"/>
              </a:lnSpc>
            </a:pPr>
            <a:r>
              <a:rPr lang="en-US" sz="2799" dirty="0">
                <a:solidFill>
                  <a:srgbClr val="FFFFFF"/>
                </a:solidFill>
                <a:latin typeface="Raleway Bold"/>
              </a:rPr>
              <a:t>Merci pour </a:t>
            </a:r>
            <a:r>
              <a:rPr lang="en-US" sz="2799" dirty="0" err="1">
                <a:solidFill>
                  <a:srgbClr val="FFFFFF"/>
                </a:solidFill>
                <a:latin typeface="Raleway Bold"/>
              </a:rPr>
              <a:t>votre</a:t>
            </a:r>
            <a:r>
              <a:rPr lang="en-US" sz="2799" dirty="0">
                <a:solidFill>
                  <a:srgbClr val="FFFFFF"/>
                </a:solidFill>
                <a:latin typeface="Raleway Bold"/>
              </a:rPr>
              <a:t> participation !</a:t>
            </a:r>
          </a:p>
          <a:p>
            <a:pPr algn="ctr">
              <a:lnSpc>
                <a:spcPts val="3919"/>
              </a:lnSpc>
            </a:pPr>
            <a:endParaRPr lang="en-US" sz="2799" dirty="0">
              <a:solidFill>
                <a:srgbClr val="FFFFFF"/>
              </a:solidFill>
              <a:latin typeface="Raleway Bold"/>
            </a:endParaRPr>
          </a:p>
          <a:p>
            <a:pPr algn="ctr">
              <a:lnSpc>
                <a:spcPts val="3919"/>
              </a:lnSpc>
            </a:pPr>
            <a:r>
              <a:rPr lang="en-US" sz="2799" dirty="0" err="1">
                <a:solidFill>
                  <a:srgbClr val="FFFFFF"/>
                </a:solidFill>
                <a:latin typeface="Raleway"/>
              </a:rPr>
              <a:t>Votre</a:t>
            </a:r>
            <a:r>
              <a:rPr lang="en-US" sz="2799" dirty="0">
                <a:solidFill>
                  <a:srgbClr val="FFFFFF"/>
                </a:solidFill>
                <a:latin typeface="Raleway"/>
              </a:rPr>
              <a:t> dossier de candidature sera </a:t>
            </a:r>
            <a:r>
              <a:rPr lang="en-US" sz="2799" dirty="0" err="1">
                <a:solidFill>
                  <a:srgbClr val="FFFFFF"/>
                </a:solidFill>
                <a:latin typeface="Raleway"/>
              </a:rPr>
              <a:t>étudié</a:t>
            </a:r>
            <a:r>
              <a:rPr lang="en-US" sz="2799" dirty="0">
                <a:solidFill>
                  <a:srgbClr val="FFFFFF"/>
                </a:solidFill>
                <a:latin typeface="Raleway"/>
              </a:rPr>
              <a:t> dans les plus </a:t>
            </a:r>
            <a:r>
              <a:rPr lang="en-US" sz="2799" dirty="0" err="1">
                <a:solidFill>
                  <a:srgbClr val="FFFFFF"/>
                </a:solidFill>
                <a:latin typeface="Raleway"/>
              </a:rPr>
              <a:t>brefs</a:t>
            </a:r>
            <a:r>
              <a:rPr lang="en-US" sz="2799" dirty="0">
                <a:solidFill>
                  <a:srgbClr val="FFFFFF"/>
                </a:solidFill>
                <a:latin typeface="Raleway"/>
              </a:rPr>
              <a:t> </a:t>
            </a:r>
            <a:r>
              <a:rPr lang="en-US" sz="2799" dirty="0" err="1">
                <a:solidFill>
                  <a:srgbClr val="FFFFFF"/>
                </a:solidFill>
                <a:latin typeface="Raleway"/>
              </a:rPr>
              <a:t>délais</a:t>
            </a:r>
            <a:r>
              <a:rPr lang="en-US" sz="2799" dirty="0">
                <a:solidFill>
                  <a:srgbClr val="FFFFFF"/>
                </a:solidFill>
                <a:latin typeface="Raleway"/>
              </a:rPr>
              <a:t>.</a:t>
            </a:r>
          </a:p>
          <a:p>
            <a:pPr algn="ctr">
              <a:lnSpc>
                <a:spcPts val="3919"/>
              </a:lnSpc>
            </a:pPr>
            <a:endParaRPr lang="en-US" sz="2799" dirty="0">
              <a:solidFill>
                <a:srgbClr val="FFFFFF"/>
              </a:solidFill>
              <a:latin typeface="Raleway"/>
            </a:endParaRPr>
          </a:p>
          <a:p>
            <a:pPr algn="ctr">
              <a:lnSpc>
                <a:spcPts val="3919"/>
              </a:lnSpc>
            </a:pPr>
            <a:r>
              <a:rPr lang="en-US" sz="2799" dirty="0" err="1">
                <a:solidFill>
                  <a:srgbClr val="FFFFFF"/>
                </a:solidFill>
                <a:latin typeface="Raleway"/>
              </a:rPr>
              <a:t>D’ici</a:t>
            </a:r>
            <a:r>
              <a:rPr lang="en-US" sz="2799" dirty="0">
                <a:solidFill>
                  <a:srgbClr val="FFFFFF"/>
                </a:solidFill>
                <a:latin typeface="Raleway"/>
              </a:rPr>
              <a:t> </a:t>
            </a:r>
            <a:r>
              <a:rPr lang="en-US" sz="2799" dirty="0" err="1">
                <a:solidFill>
                  <a:srgbClr val="FFFFFF"/>
                </a:solidFill>
                <a:latin typeface="Raleway"/>
              </a:rPr>
              <a:t>là</a:t>
            </a:r>
            <a:r>
              <a:rPr lang="en-US" sz="2799" dirty="0">
                <a:solidFill>
                  <a:srgbClr val="FFFFFF"/>
                </a:solidFill>
                <a:latin typeface="Raleway"/>
              </a:rPr>
              <a:t>, </a:t>
            </a:r>
            <a:r>
              <a:rPr lang="en-US" sz="2799" dirty="0" err="1">
                <a:solidFill>
                  <a:srgbClr val="FFFFFF"/>
                </a:solidFill>
                <a:latin typeface="Raleway"/>
              </a:rPr>
              <a:t>si</a:t>
            </a:r>
            <a:r>
              <a:rPr lang="en-US" sz="2799" dirty="0">
                <a:solidFill>
                  <a:srgbClr val="FFFFFF"/>
                </a:solidFill>
                <a:latin typeface="Raleway"/>
              </a:rPr>
              <a:t> </a:t>
            </a:r>
            <a:r>
              <a:rPr lang="en-US" sz="2799" dirty="0" err="1">
                <a:solidFill>
                  <a:srgbClr val="FFFFFF"/>
                </a:solidFill>
                <a:latin typeface="Raleway"/>
              </a:rPr>
              <a:t>vous</a:t>
            </a:r>
            <a:r>
              <a:rPr lang="en-US" sz="2799" dirty="0">
                <a:solidFill>
                  <a:srgbClr val="FFFFFF"/>
                </a:solidFill>
                <a:latin typeface="Raleway"/>
              </a:rPr>
              <a:t> </a:t>
            </a:r>
            <a:r>
              <a:rPr lang="en-US" sz="2799" dirty="0" err="1">
                <a:solidFill>
                  <a:srgbClr val="FFFFFF"/>
                </a:solidFill>
                <a:latin typeface="Raleway"/>
              </a:rPr>
              <a:t>avez</a:t>
            </a:r>
            <a:r>
              <a:rPr lang="en-US" sz="2799" dirty="0">
                <a:solidFill>
                  <a:srgbClr val="FFFFFF"/>
                </a:solidFill>
                <a:latin typeface="Raleway"/>
              </a:rPr>
              <a:t> </a:t>
            </a:r>
            <a:r>
              <a:rPr lang="en-US" sz="2799" dirty="0" err="1">
                <a:solidFill>
                  <a:srgbClr val="FFFFFF"/>
                </a:solidFill>
                <a:latin typeface="Raleway"/>
              </a:rPr>
              <a:t>besoin</a:t>
            </a:r>
            <a:r>
              <a:rPr lang="en-US" sz="2799" dirty="0">
                <a:solidFill>
                  <a:srgbClr val="FFFFFF"/>
                </a:solidFill>
                <a:latin typeface="Raleway"/>
              </a:rPr>
              <a:t> </a:t>
            </a:r>
            <a:r>
              <a:rPr lang="en-US" sz="2799" dirty="0" err="1">
                <a:solidFill>
                  <a:srgbClr val="FFFFFF"/>
                </a:solidFill>
                <a:latin typeface="Raleway"/>
              </a:rPr>
              <a:t>d’informations</a:t>
            </a:r>
            <a:r>
              <a:rPr lang="en-US" sz="2799" dirty="0">
                <a:solidFill>
                  <a:srgbClr val="FFFFFF"/>
                </a:solidFill>
                <a:latin typeface="Raleway"/>
              </a:rPr>
              <a:t> </a:t>
            </a:r>
            <a:r>
              <a:rPr lang="en-US" sz="2799" dirty="0" err="1">
                <a:solidFill>
                  <a:srgbClr val="FFFFFF"/>
                </a:solidFill>
                <a:latin typeface="Raleway"/>
              </a:rPr>
              <a:t>complémentaires</a:t>
            </a:r>
            <a:r>
              <a:rPr lang="en-US" sz="2799" dirty="0">
                <a:solidFill>
                  <a:srgbClr val="FFFFFF"/>
                </a:solidFill>
                <a:latin typeface="Raleway"/>
              </a:rPr>
              <a:t>, </a:t>
            </a:r>
            <a:br>
              <a:rPr lang="en-US" sz="2799" dirty="0">
                <a:solidFill>
                  <a:srgbClr val="FFFFFF"/>
                </a:solidFill>
                <a:latin typeface="Raleway"/>
              </a:rPr>
            </a:br>
            <a:r>
              <a:rPr lang="en-US" sz="2799" dirty="0" err="1">
                <a:solidFill>
                  <a:srgbClr val="FFFFFF"/>
                </a:solidFill>
                <a:latin typeface="Raleway"/>
              </a:rPr>
              <a:t>n’hésitez</a:t>
            </a:r>
            <a:r>
              <a:rPr lang="en-US" sz="2799" dirty="0">
                <a:solidFill>
                  <a:srgbClr val="FFFFFF"/>
                </a:solidFill>
                <a:latin typeface="Raleway"/>
              </a:rPr>
              <a:t> pas à nous </a:t>
            </a:r>
            <a:r>
              <a:rPr lang="en-US" sz="2799" dirty="0" err="1">
                <a:solidFill>
                  <a:srgbClr val="FFFFFF"/>
                </a:solidFill>
                <a:latin typeface="Raleway"/>
              </a:rPr>
              <a:t>contacter</a:t>
            </a:r>
            <a:r>
              <a:rPr lang="en-US" sz="2799" dirty="0">
                <a:solidFill>
                  <a:srgbClr val="FFFFFF"/>
                </a:solidFill>
                <a:latin typeface="Raleway"/>
              </a:rPr>
              <a:t> à </a:t>
            </a:r>
            <a:r>
              <a:rPr lang="en-US" sz="2799" dirty="0" err="1">
                <a:solidFill>
                  <a:srgbClr val="FFFFFF"/>
                </a:solidFill>
                <a:latin typeface="Raleway"/>
              </a:rPr>
              <a:t>l’adresse</a:t>
            </a:r>
            <a:r>
              <a:rPr lang="en-US" sz="2799" dirty="0">
                <a:solidFill>
                  <a:srgbClr val="FFFFFF"/>
                </a:solidFill>
                <a:latin typeface="Raleway"/>
              </a:rPr>
              <a:t> </a:t>
            </a:r>
            <a:r>
              <a:rPr lang="en-US" sz="2799" dirty="0" err="1">
                <a:solidFill>
                  <a:srgbClr val="FFFFFF"/>
                </a:solidFill>
                <a:latin typeface="Raleway"/>
              </a:rPr>
              <a:t>suivante</a:t>
            </a:r>
            <a:r>
              <a:rPr lang="en-US" sz="2799" dirty="0">
                <a:solidFill>
                  <a:srgbClr val="FFFFFF"/>
                </a:solidFill>
                <a:latin typeface="Raleway"/>
              </a:rPr>
              <a:t> : </a:t>
            </a:r>
            <a:r>
              <a:rPr lang="en-US" sz="2799" dirty="0">
                <a:solidFill>
                  <a:srgbClr val="FFC000"/>
                </a:solidFill>
                <a:latin typeface="Raleway Bold"/>
              </a:rPr>
              <a:t>marjorie@risepartners.org</a:t>
            </a:r>
          </a:p>
          <a:p>
            <a:pPr algn="ctr">
              <a:lnSpc>
                <a:spcPts val="3919"/>
              </a:lnSpc>
            </a:pPr>
            <a:endParaRPr lang="en-US" sz="2799" dirty="0">
              <a:solidFill>
                <a:srgbClr val="FFC000"/>
              </a:solidFill>
              <a:latin typeface="Raleway Bold"/>
            </a:endParaRPr>
          </a:p>
          <a:p>
            <a:pPr algn="ctr">
              <a:lnSpc>
                <a:spcPts val="3919"/>
              </a:lnSpc>
            </a:pPr>
            <a:r>
              <a:rPr lang="en-US" sz="2799" dirty="0">
                <a:solidFill>
                  <a:srgbClr val="FFFFFF"/>
                </a:solidFill>
                <a:latin typeface="Raleway"/>
              </a:rPr>
              <a:t>À très </a:t>
            </a:r>
            <a:r>
              <a:rPr lang="en-US" sz="2799" dirty="0" err="1">
                <a:solidFill>
                  <a:srgbClr val="FFFFFF"/>
                </a:solidFill>
                <a:latin typeface="Raleway"/>
              </a:rPr>
              <a:t>vite</a:t>
            </a:r>
            <a:r>
              <a:rPr lang="en-US" sz="2799" dirty="0">
                <a:solidFill>
                  <a:srgbClr val="FFFFFF"/>
                </a:solidFill>
                <a:latin typeface="Raleway"/>
              </a:rPr>
              <a:t>.</a:t>
            </a:r>
          </a:p>
        </p:txBody>
      </p:sp>
      <p:sp>
        <p:nvSpPr>
          <p:cNvPr id="8" name="Freeform 8"/>
          <p:cNvSpPr/>
          <p:nvPr/>
        </p:nvSpPr>
        <p:spPr>
          <a:xfrm>
            <a:off x="7376181" y="780222"/>
            <a:ext cx="3535638" cy="2158600"/>
          </a:xfrm>
          <a:custGeom>
            <a:avLst/>
            <a:gdLst/>
            <a:ahLst/>
            <a:cxnLst/>
            <a:rect l="l" t="t" r="r" b="b"/>
            <a:pathLst>
              <a:path w="3535638" h="2158600">
                <a:moveTo>
                  <a:pt x="0" y="0"/>
                </a:moveTo>
                <a:lnTo>
                  <a:pt x="3535638" y="0"/>
                </a:lnTo>
                <a:lnTo>
                  <a:pt x="3535638" y="2158600"/>
                </a:lnTo>
                <a:lnTo>
                  <a:pt x="0" y="2158600"/>
                </a:lnTo>
                <a:lnTo>
                  <a:pt x="0" y="0"/>
                </a:lnTo>
                <a:close/>
              </a:path>
            </a:pathLst>
          </a:custGeom>
          <a:blipFill>
            <a:blip r:embed="rId3"/>
            <a:stretch>
              <a:fillRect/>
            </a:stretch>
          </a:blipFill>
        </p:spPr>
        <p:txBody>
          <a:bodyPr/>
          <a:lstStyle/>
          <a:p>
            <a:endParaRPr lang="fr-FR"/>
          </a:p>
        </p:txBody>
      </p:sp>
      <p:grpSp>
        <p:nvGrpSpPr>
          <p:cNvPr id="9" name="Group 9"/>
          <p:cNvGrpSpPr/>
          <p:nvPr/>
        </p:nvGrpSpPr>
        <p:grpSpPr>
          <a:xfrm>
            <a:off x="-101876" y="8385315"/>
            <a:ext cx="18605224" cy="1967514"/>
            <a:chOff x="0" y="0"/>
            <a:chExt cx="4900141" cy="518193"/>
          </a:xfrm>
        </p:grpSpPr>
        <p:sp>
          <p:nvSpPr>
            <p:cNvPr id="10" name="Freeform 10"/>
            <p:cNvSpPr/>
            <p:nvPr/>
          </p:nvSpPr>
          <p:spPr>
            <a:xfrm>
              <a:off x="0" y="0"/>
              <a:ext cx="4900141" cy="518193"/>
            </a:xfrm>
            <a:custGeom>
              <a:avLst/>
              <a:gdLst/>
              <a:ahLst/>
              <a:cxnLst/>
              <a:rect l="l" t="t" r="r" b="b"/>
              <a:pathLst>
                <a:path w="4900141" h="518193">
                  <a:moveTo>
                    <a:pt x="0" y="0"/>
                  </a:moveTo>
                  <a:lnTo>
                    <a:pt x="4900141" y="0"/>
                  </a:lnTo>
                  <a:lnTo>
                    <a:pt x="4900141" y="518193"/>
                  </a:lnTo>
                  <a:lnTo>
                    <a:pt x="0" y="518193"/>
                  </a:lnTo>
                  <a:close/>
                </a:path>
              </a:pathLst>
            </a:custGeom>
            <a:solidFill>
              <a:srgbClr val="FFFFFF"/>
            </a:solidFill>
          </p:spPr>
          <p:txBody>
            <a:bodyPr/>
            <a:lstStyle/>
            <a:p>
              <a:endParaRPr lang="fr-FR"/>
            </a:p>
          </p:txBody>
        </p:sp>
        <p:sp>
          <p:nvSpPr>
            <p:cNvPr id="11" name="TextBox 11"/>
            <p:cNvSpPr txBox="1"/>
            <p:nvPr/>
          </p:nvSpPr>
          <p:spPr>
            <a:xfrm>
              <a:off x="0" y="-47625"/>
              <a:ext cx="4900141" cy="565818"/>
            </a:xfrm>
            <a:prstGeom prst="rect">
              <a:avLst/>
            </a:prstGeom>
          </p:spPr>
          <p:txBody>
            <a:bodyPr lIns="50800" tIns="50800" rIns="50800" bIns="50800" rtlCol="0" anchor="ctr"/>
            <a:lstStyle/>
            <a:p>
              <a:pPr algn="ctr">
                <a:lnSpc>
                  <a:spcPts val="3080"/>
                </a:lnSpc>
              </a:pPr>
              <a:endParaRPr/>
            </a:p>
          </p:txBody>
        </p:sp>
      </p:grpSp>
      <p:grpSp>
        <p:nvGrpSpPr>
          <p:cNvPr id="18" name="Group 9">
            <a:extLst>
              <a:ext uri="{FF2B5EF4-FFF2-40B4-BE49-F238E27FC236}">
                <a16:creationId xmlns:a16="http://schemas.microsoft.com/office/drawing/2014/main" id="{A19F56F4-2A9E-1425-938F-8C4A8ECC9DED}"/>
              </a:ext>
            </a:extLst>
          </p:cNvPr>
          <p:cNvGrpSpPr/>
          <p:nvPr/>
        </p:nvGrpSpPr>
        <p:grpSpPr>
          <a:xfrm>
            <a:off x="-32657" y="8457547"/>
            <a:ext cx="18320657" cy="1901253"/>
            <a:chOff x="0" y="0"/>
            <a:chExt cx="24806965" cy="2535005"/>
          </a:xfrm>
        </p:grpSpPr>
        <p:grpSp>
          <p:nvGrpSpPr>
            <p:cNvPr id="19" name="Group 10">
              <a:extLst>
                <a:ext uri="{FF2B5EF4-FFF2-40B4-BE49-F238E27FC236}">
                  <a16:creationId xmlns:a16="http://schemas.microsoft.com/office/drawing/2014/main" id="{B261759D-6C1C-D707-2159-41F2727FF6CA}"/>
                </a:ext>
              </a:extLst>
            </p:cNvPr>
            <p:cNvGrpSpPr/>
            <p:nvPr/>
          </p:nvGrpSpPr>
          <p:grpSpPr>
            <a:xfrm>
              <a:off x="0" y="0"/>
              <a:ext cx="24806965" cy="2535005"/>
              <a:chOff x="0" y="0"/>
              <a:chExt cx="4900141" cy="500742"/>
            </a:xfrm>
          </p:grpSpPr>
          <p:sp>
            <p:nvSpPr>
              <p:cNvPr id="22" name="Freeform 11">
                <a:extLst>
                  <a:ext uri="{FF2B5EF4-FFF2-40B4-BE49-F238E27FC236}">
                    <a16:creationId xmlns:a16="http://schemas.microsoft.com/office/drawing/2014/main" id="{4DB3A8A7-DB00-8EDA-D16C-EC6127762579}"/>
                  </a:ext>
                </a:extLst>
              </p:cNvPr>
              <p:cNvSpPr/>
              <p:nvPr/>
            </p:nvSpPr>
            <p:spPr>
              <a:xfrm>
                <a:off x="0" y="0"/>
                <a:ext cx="4900141" cy="500742"/>
              </a:xfrm>
              <a:custGeom>
                <a:avLst/>
                <a:gdLst/>
                <a:ahLst/>
                <a:cxnLst/>
                <a:rect l="l" t="t" r="r" b="b"/>
                <a:pathLst>
                  <a:path w="4900141" h="500742">
                    <a:moveTo>
                      <a:pt x="0" y="0"/>
                    </a:moveTo>
                    <a:lnTo>
                      <a:pt x="4900141" y="0"/>
                    </a:lnTo>
                    <a:lnTo>
                      <a:pt x="4900141" y="500742"/>
                    </a:lnTo>
                    <a:lnTo>
                      <a:pt x="0" y="500742"/>
                    </a:lnTo>
                    <a:close/>
                  </a:path>
                </a:pathLst>
              </a:custGeom>
              <a:solidFill>
                <a:srgbClr val="FFFFFF"/>
              </a:solidFill>
            </p:spPr>
            <p:txBody>
              <a:bodyPr/>
              <a:lstStyle/>
              <a:p>
                <a:endParaRPr lang="fr-FR"/>
              </a:p>
            </p:txBody>
          </p:sp>
          <p:sp>
            <p:nvSpPr>
              <p:cNvPr id="23" name="TextBox 12">
                <a:extLst>
                  <a:ext uri="{FF2B5EF4-FFF2-40B4-BE49-F238E27FC236}">
                    <a16:creationId xmlns:a16="http://schemas.microsoft.com/office/drawing/2014/main" id="{FFA32493-C654-4FE6-0E4F-C88ECDC21F48}"/>
                  </a:ext>
                </a:extLst>
              </p:cNvPr>
              <p:cNvSpPr txBox="1"/>
              <p:nvPr/>
            </p:nvSpPr>
            <p:spPr>
              <a:xfrm>
                <a:off x="0" y="-47625"/>
                <a:ext cx="4900141" cy="548367"/>
              </a:xfrm>
              <a:prstGeom prst="rect">
                <a:avLst/>
              </a:prstGeom>
            </p:spPr>
            <p:txBody>
              <a:bodyPr lIns="50800" tIns="50800" rIns="50800" bIns="50800" rtlCol="0" anchor="ctr"/>
              <a:lstStyle/>
              <a:p>
                <a:pPr algn="ctr">
                  <a:lnSpc>
                    <a:spcPts val="3080"/>
                  </a:lnSpc>
                </a:pPr>
                <a:endParaRPr/>
              </a:p>
            </p:txBody>
          </p:sp>
        </p:grpSp>
        <p:sp>
          <p:nvSpPr>
            <p:cNvPr id="20" name="Freeform 17">
              <a:extLst>
                <a:ext uri="{FF2B5EF4-FFF2-40B4-BE49-F238E27FC236}">
                  <a16:creationId xmlns:a16="http://schemas.microsoft.com/office/drawing/2014/main" id="{E1DAA8B8-3D53-D2B2-5C59-F68FD421A157}"/>
                </a:ext>
              </a:extLst>
            </p:cNvPr>
            <p:cNvSpPr/>
            <p:nvPr/>
          </p:nvSpPr>
          <p:spPr>
            <a:xfrm>
              <a:off x="8186086" y="494019"/>
              <a:ext cx="4217396" cy="1448833"/>
            </a:xfrm>
            <a:custGeom>
              <a:avLst/>
              <a:gdLst/>
              <a:ahLst/>
              <a:cxnLst/>
              <a:rect l="l" t="t" r="r" b="b"/>
              <a:pathLst>
                <a:path w="4217396" h="1448833">
                  <a:moveTo>
                    <a:pt x="0" y="0"/>
                  </a:moveTo>
                  <a:lnTo>
                    <a:pt x="4217396" y="0"/>
                  </a:lnTo>
                  <a:lnTo>
                    <a:pt x="4217396" y="1448833"/>
                  </a:lnTo>
                  <a:lnTo>
                    <a:pt x="0" y="1448833"/>
                  </a:lnTo>
                  <a:lnTo>
                    <a:pt x="0" y="0"/>
                  </a:lnTo>
                  <a:close/>
                </a:path>
              </a:pathLst>
            </a:custGeom>
            <a:blipFill>
              <a:blip r:embed="rId4"/>
              <a:stretch>
                <a:fillRect/>
              </a:stretch>
            </a:blipFill>
          </p:spPr>
          <p:txBody>
            <a:bodyPr/>
            <a:lstStyle/>
            <a:p>
              <a:endParaRPr lang="fr-FR"/>
            </a:p>
          </p:txBody>
        </p:sp>
        <p:sp>
          <p:nvSpPr>
            <p:cNvPr id="21" name="Freeform 18">
              <a:extLst>
                <a:ext uri="{FF2B5EF4-FFF2-40B4-BE49-F238E27FC236}">
                  <a16:creationId xmlns:a16="http://schemas.microsoft.com/office/drawing/2014/main" id="{C2EBE023-0B1E-B73A-AA9A-97D82E85E961}"/>
                </a:ext>
              </a:extLst>
            </p:cNvPr>
            <p:cNvSpPr/>
            <p:nvPr/>
          </p:nvSpPr>
          <p:spPr>
            <a:xfrm>
              <a:off x="2382921" y="550963"/>
              <a:ext cx="4501265" cy="1363202"/>
            </a:xfrm>
            <a:custGeom>
              <a:avLst/>
              <a:gdLst/>
              <a:ahLst/>
              <a:cxnLst/>
              <a:rect l="l" t="t" r="r" b="b"/>
              <a:pathLst>
                <a:path w="4501266" h="1363202">
                  <a:moveTo>
                    <a:pt x="0" y="0"/>
                  </a:moveTo>
                  <a:lnTo>
                    <a:pt x="4501266" y="0"/>
                  </a:lnTo>
                  <a:lnTo>
                    <a:pt x="4501266" y="1363202"/>
                  </a:lnTo>
                  <a:lnTo>
                    <a:pt x="0" y="1363202"/>
                  </a:lnTo>
                  <a:lnTo>
                    <a:pt x="0" y="0"/>
                  </a:lnTo>
                  <a:close/>
                </a:path>
              </a:pathLst>
            </a:custGeom>
            <a:blipFill>
              <a:blip r:embed="rId5"/>
              <a:stretch>
                <a:fillRect/>
              </a:stretch>
            </a:blipFill>
          </p:spPr>
          <p:txBody>
            <a:bodyPr/>
            <a:lstStyle/>
            <a:p>
              <a:endParaRPr lang="fr-FR"/>
            </a:p>
          </p:txBody>
        </p:sp>
      </p:grpSp>
      <p:pic>
        <p:nvPicPr>
          <p:cNvPr id="24" name="Image 23">
            <a:extLst>
              <a:ext uri="{FF2B5EF4-FFF2-40B4-BE49-F238E27FC236}">
                <a16:creationId xmlns:a16="http://schemas.microsoft.com/office/drawing/2014/main" id="{9EEA0285-E371-BE21-2ECD-B6F665AF185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103675" y="8457547"/>
            <a:ext cx="7543800" cy="214267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4" name="AutoShape 4"/>
          <p:cNvSpPr/>
          <p:nvPr/>
        </p:nvSpPr>
        <p:spPr>
          <a:xfrm rot="4626">
            <a:off x="19" y="542925"/>
            <a:ext cx="14155310" cy="0"/>
          </a:xfrm>
          <a:prstGeom prst="line">
            <a:avLst/>
          </a:prstGeom>
          <a:ln w="38100" cap="flat">
            <a:solidFill>
              <a:srgbClr val="000000"/>
            </a:solidFill>
            <a:prstDash val="solid"/>
            <a:headEnd type="none" w="sm" len="sm"/>
            <a:tailEnd type="none" w="sm" len="sm"/>
          </a:ln>
        </p:spPr>
        <p:txBody>
          <a:bodyPr/>
          <a:lstStyle/>
          <a:p>
            <a:endParaRPr lang="fr-FR"/>
          </a:p>
        </p:txBody>
      </p:sp>
      <p:sp>
        <p:nvSpPr>
          <p:cNvPr id="5" name="TextBox 5"/>
          <p:cNvSpPr txBox="1"/>
          <p:nvPr/>
        </p:nvSpPr>
        <p:spPr>
          <a:xfrm>
            <a:off x="12040107" y="25162"/>
            <a:ext cx="5757440" cy="1045051"/>
          </a:xfrm>
          <a:prstGeom prst="rect">
            <a:avLst/>
          </a:prstGeom>
        </p:spPr>
        <p:txBody>
          <a:bodyPr lIns="0" tIns="0" rIns="0" bIns="0" rtlCol="0" anchor="t">
            <a:spAutoFit/>
          </a:bodyPr>
          <a:lstStyle/>
          <a:p>
            <a:pPr algn="r">
              <a:lnSpc>
                <a:spcPts val="8321"/>
              </a:lnSpc>
            </a:pPr>
            <a:r>
              <a:rPr lang="en-US" sz="6604" spc="59">
                <a:solidFill>
                  <a:srgbClr val="000000"/>
                </a:solidFill>
                <a:latin typeface="Raleway Heavy Bold"/>
              </a:rPr>
              <a:t>ANNEXE</a:t>
            </a:r>
          </a:p>
        </p:txBody>
      </p:sp>
      <p:sp>
        <p:nvSpPr>
          <p:cNvPr id="6" name="TextBox 6"/>
          <p:cNvSpPr txBox="1"/>
          <p:nvPr/>
        </p:nvSpPr>
        <p:spPr>
          <a:xfrm>
            <a:off x="1028700" y="984488"/>
            <a:ext cx="16230600" cy="9144635"/>
          </a:xfrm>
          <a:prstGeom prst="rect">
            <a:avLst/>
          </a:prstGeom>
        </p:spPr>
        <p:txBody>
          <a:bodyPr lIns="0" tIns="0" rIns="0" bIns="0" rtlCol="0" anchor="t">
            <a:spAutoFit/>
          </a:bodyPr>
          <a:lstStyle/>
          <a:p>
            <a:pPr algn="just">
              <a:lnSpc>
                <a:spcPts val="1540"/>
              </a:lnSpc>
            </a:pPr>
            <a:r>
              <a:rPr lang="en-US" sz="1100">
                <a:solidFill>
                  <a:srgbClr val="000000"/>
                </a:solidFill>
                <a:latin typeface="Raleway"/>
              </a:rPr>
              <a:t>Entre les soussignees</a:t>
            </a:r>
          </a:p>
          <a:p>
            <a:pPr algn="just">
              <a:lnSpc>
                <a:spcPts val="1540"/>
              </a:lnSpc>
            </a:pPr>
            <a:r>
              <a:rPr lang="en-US" sz="1100">
                <a:solidFill>
                  <a:srgbClr val="000000"/>
                </a:solidFill>
                <a:latin typeface="Raleway"/>
              </a:rPr>
              <a:t>La société Rise Partners, SAS immatriculée au Registre du Commerce et des Sociétés de Grasse sous le numéro 853 726 925, dont le siège social est situé 2000, route des Lucioles, 06530 Sophia Antipolis, au capital de 148000 euros représentée par son Président, Monsieur Jonathan Laroussinie, ayant tout pouvoir aux fins des présentes.</a:t>
            </a:r>
          </a:p>
          <a:p>
            <a:pPr algn="just">
              <a:lnSpc>
                <a:spcPts val="1540"/>
              </a:lnSpc>
            </a:pPr>
            <a:r>
              <a:rPr lang="en-US" sz="1100">
                <a:solidFill>
                  <a:srgbClr val="000000"/>
                </a:solidFill>
                <a:latin typeface="Raleway"/>
              </a:rPr>
              <a:t>Ci-après désignée par « Rise Partners »</a:t>
            </a:r>
          </a:p>
          <a:p>
            <a:pPr algn="just">
              <a:lnSpc>
                <a:spcPts val="1540"/>
              </a:lnSpc>
            </a:pPr>
            <a:r>
              <a:rPr lang="en-US" sz="1100">
                <a:solidFill>
                  <a:srgbClr val="000000"/>
                </a:solidFill>
                <a:latin typeface="Raleway"/>
              </a:rPr>
              <a:t>De première part,</a:t>
            </a:r>
          </a:p>
          <a:p>
            <a:pPr algn="just">
              <a:lnSpc>
                <a:spcPts val="1540"/>
              </a:lnSpc>
            </a:pPr>
            <a:r>
              <a:rPr lang="en-US" sz="1100">
                <a:solidFill>
                  <a:srgbClr val="000000"/>
                </a:solidFill>
                <a:latin typeface="Raleway"/>
              </a:rPr>
              <a:t>La société [                                                                 ], Société [                                                                         ], immatriculée au Registre du Commerce et des Sociétés de [                                            ] sous le numéro [                                   ], dont le siège social est situé [                                                                                                                                                                                  ], prise en la personne de son [                                   ], Monsieur [                                                                                ], ayant tout pouvoir aux fins des présentes,</a:t>
            </a:r>
          </a:p>
          <a:p>
            <a:pPr algn="just">
              <a:lnSpc>
                <a:spcPts val="1540"/>
              </a:lnSpc>
            </a:pPr>
            <a:r>
              <a:rPr lang="en-US" sz="1100">
                <a:solidFill>
                  <a:srgbClr val="000000"/>
                </a:solidFill>
                <a:latin typeface="Raleway"/>
              </a:rPr>
              <a:t>Ci-après désignée par le « client ou Partenaire »</a:t>
            </a:r>
          </a:p>
          <a:p>
            <a:pPr algn="just">
              <a:lnSpc>
                <a:spcPts val="1540"/>
              </a:lnSpc>
            </a:pPr>
            <a:r>
              <a:rPr lang="en-US" sz="1100">
                <a:solidFill>
                  <a:srgbClr val="000000"/>
                </a:solidFill>
                <a:latin typeface="Raleway"/>
              </a:rPr>
              <a:t>De deuxième part,</a:t>
            </a:r>
          </a:p>
          <a:p>
            <a:pPr algn="just">
              <a:lnSpc>
                <a:spcPts val="1540"/>
              </a:lnSpc>
            </a:pPr>
            <a:endParaRPr lang="en-US" sz="1100">
              <a:solidFill>
                <a:srgbClr val="000000"/>
              </a:solidFill>
              <a:latin typeface="Raleway"/>
            </a:endParaRPr>
          </a:p>
          <a:p>
            <a:pPr algn="just">
              <a:lnSpc>
                <a:spcPts val="1540"/>
              </a:lnSpc>
            </a:pPr>
            <a:r>
              <a:rPr lang="en-US" sz="1100">
                <a:solidFill>
                  <a:srgbClr val="000000"/>
                </a:solidFill>
                <a:latin typeface="Raleway"/>
              </a:rPr>
              <a:t>Ci-après désignée(s) individuellement par la « Partie » et collectivement par les « Parties »</a:t>
            </a:r>
          </a:p>
          <a:p>
            <a:pPr algn="just">
              <a:lnSpc>
                <a:spcPts val="1540"/>
              </a:lnSpc>
            </a:pPr>
            <a:endParaRPr lang="en-US" sz="1100">
              <a:solidFill>
                <a:srgbClr val="000000"/>
              </a:solidFill>
              <a:latin typeface="Raleway"/>
            </a:endParaRPr>
          </a:p>
          <a:p>
            <a:pPr algn="just">
              <a:lnSpc>
                <a:spcPts val="1540"/>
              </a:lnSpc>
            </a:pPr>
            <a:r>
              <a:rPr lang="en-US" sz="1100">
                <a:solidFill>
                  <a:srgbClr val="000000"/>
                </a:solidFill>
                <a:latin typeface="Raleway"/>
              </a:rPr>
              <a:t>I</a:t>
            </a:r>
            <a:r>
              <a:rPr lang="en-US" sz="1100">
                <a:solidFill>
                  <a:srgbClr val="000000"/>
                </a:solidFill>
                <a:latin typeface="Raleway Bold"/>
              </a:rPr>
              <a:t>l a été préalablement exposé</a:t>
            </a:r>
          </a:p>
          <a:p>
            <a:pPr algn="just">
              <a:lnSpc>
                <a:spcPts val="1540"/>
              </a:lnSpc>
            </a:pPr>
            <a:endParaRPr lang="en-US" sz="1100">
              <a:solidFill>
                <a:srgbClr val="000000"/>
              </a:solidFill>
              <a:latin typeface="Raleway Bold"/>
            </a:endParaRPr>
          </a:p>
          <a:p>
            <a:pPr algn="just">
              <a:lnSpc>
                <a:spcPts val="1540"/>
              </a:lnSpc>
            </a:pPr>
            <a:r>
              <a:rPr lang="en-US" sz="1100" u="sng">
                <a:solidFill>
                  <a:srgbClr val="000000"/>
                </a:solidFill>
                <a:latin typeface="Raleway"/>
              </a:rPr>
              <a:t>Préambule</a:t>
            </a:r>
          </a:p>
          <a:p>
            <a:pPr algn="just">
              <a:lnSpc>
                <a:spcPts val="1540"/>
              </a:lnSpc>
            </a:pPr>
            <a:r>
              <a:rPr lang="en-US" sz="1100">
                <a:solidFill>
                  <a:srgbClr val="000000"/>
                </a:solidFill>
                <a:latin typeface="Raleway"/>
              </a:rPr>
              <a:t>Rise Partners, société de conseil en stratégie et financement de l’innovation, organise annuellement Les Trophées de l’hypercroissance. Les Trophées de l’hypercroissance sont un événement majeur visant à analyser la performance des entreprises innovantes de la Région Sud et de soumettre à un jury d’experts indépendants ces analyses pour remettre un prix d’excellence lors de l’événement. </a:t>
            </a:r>
          </a:p>
          <a:p>
            <a:pPr algn="just">
              <a:lnSpc>
                <a:spcPts val="1540"/>
              </a:lnSpc>
            </a:pPr>
            <a:r>
              <a:rPr lang="en-US" sz="1100">
                <a:solidFill>
                  <a:srgbClr val="000000"/>
                </a:solidFill>
                <a:latin typeface="Raleway"/>
              </a:rPr>
              <a:t>Ces prix seront remis lors d’une cérémonie publique le 23 Mars 2023. </a:t>
            </a:r>
          </a:p>
          <a:p>
            <a:pPr algn="just">
              <a:lnSpc>
                <a:spcPts val="1540"/>
              </a:lnSpc>
            </a:pPr>
            <a:r>
              <a:rPr lang="en-US" sz="1100">
                <a:solidFill>
                  <a:srgbClr val="000000"/>
                </a:solidFill>
                <a:latin typeface="Raleway"/>
              </a:rPr>
              <a:t>Cet événement regroupe un ensemble de professionnels avisés et sera rendu public par média interposés. </a:t>
            </a:r>
          </a:p>
          <a:p>
            <a:pPr algn="just">
              <a:lnSpc>
                <a:spcPts val="1540"/>
              </a:lnSpc>
            </a:pPr>
            <a:endParaRPr lang="en-US" sz="1100">
              <a:solidFill>
                <a:srgbClr val="000000"/>
              </a:solidFill>
              <a:latin typeface="Raleway"/>
            </a:endParaRPr>
          </a:p>
          <a:p>
            <a:pPr algn="just">
              <a:lnSpc>
                <a:spcPts val="1540"/>
              </a:lnSpc>
            </a:pPr>
            <a:r>
              <a:rPr lang="en-US" sz="1100">
                <a:solidFill>
                  <a:srgbClr val="000000"/>
                </a:solidFill>
                <a:latin typeface="Raleway"/>
              </a:rPr>
              <a:t>Ceci étant exposé, les Parties ont convenu de ce qui suit</a:t>
            </a:r>
          </a:p>
          <a:p>
            <a:pPr algn="just">
              <a:lnSpc>
                <a:spcPts val="1540"/>
              </a:lnSpc>
            </a:pPr>
            <a:endParaRPr lang="en-US" sz="1100">
              <a:solidFill>
                <a:srgbClr val="000000"/>
              </a:solidFill>
              <a:latin typeface="Raleway"/>
            </a:endParaRPr>
          </a:p>
          <a:p>
            <a:pPr algn="just">
              <a:lnSpc>
                <a:spcPts val="1540"/>
              </a:lnSpc>
            </a:pPr>
            <a:r>
              <a:rPr lang="en-US" sz="1100">
                <a:solidFill>
                  <a:srgbClr val="000000"/>
                </a:solidFill>
                <a:latin typeface="Raleway Bold"/>
              </a:rPr>
              <a:t>Convention</a:t>
            </a:r>
          </a:p>
          <a:p>
            <a:pPr algn="just">
              <a:lnSpc>
                <a:spcPts val="1540"/>
              </a:lnSpc>
            </a:pPr>
            <a:endParaRPr lang="en-US" sz="1100">
              <a:solidFill>
                <a:srgbClr val="000000"/>
              </a:solidFill>
              <a:latin typeface="Raleway Bold"/>
            </a:endParaRPr>
          </a:p>
          <a:p>
            <a:pPr algn="just">
              <a:lnSpc>
                <a:spcPts val="1540"/>
              </a:lnSpc>
            </a:pPr>
            <a:r>
              <a:rPr lang="en-US" sz="1100">
                <a:solidFill>
                  <a:srgbClr val="000000"/>
                </a:solidFill>
                <a:latin typeface="Raleway"/>
              </a:rPr>
              <a:t> </a:t>
            </a:r>
            <a:r>
              <a:rPr lang="en-US" sz="1100" u="sng">
                <a:solidFill>
                  <a:srgbClr val="000000"/>
                </a:solidFill>
                <a:latin typeface="Raleway"/>
              </a:rPr>
              <a:t>Article 1er - Objet </a:t>
            </a:r>
          </a:p>
          <a:p>
            <a:pPr algn="just">
              <a:lnSpc>
                <a:spcPts val="1540"/>
              </a:lnSpc>
            </a:pPr>
            <a:r>
              <a:rPr lang="en-US" sz="1100">
                <a:solidFill>
                  <a:srgbClr val="000000"/>
                </a:solidFill>
                <a:latin typeface="Raleway"/>
              </a:rPr>
              <a:t>Le présent accord (ci-après l’ « Accord ») a pour objet d’organiser les rapports des Parties concernant l’échange d’Informations confidentielle pendant la période des discussions relatives à l’attribution des Trophées de l’hypercroissance 2023. </a:t>
            </a:r>
          </a:p>
          <a:p>
            <a:pPr algn="just">
              <a:lnSpc>
                <a:spcPts val="1540"/>
              </a:lnSpc>
            </a:pPr>
            <a:r>
              <a:rPr lang="en-US" sz="1100">
                <a:solidFill>
                  <a:srgbClr val="000000"/>
                </a:solidFill>
                <a:latin typeface="Raleway"/>
              </a:rPr>
              <a:t>Par conséquent, il ne saurait, en aucune manière, créer de lien juridique en dehors de l’objet pour lequel il a été prévu.</a:t>
            </a:r>
          </a:p>
          <a:p>
            <a:pPr algn="just">
              <a:lnSpc>
                <a:spcPts val="1540"/>
              </a:lnSpc>
            </a:pPr>
            <a:r>
              <a:rPr lang="en-US" sz="1100">
                <a:solidFill>
                  <a:srgbClr val="000000"/>
                </a:solidFill>
                <a:latin typeface="Raleway"/>
              </a:rPr>
              <a:t>En outre, aucune disposition de cet Accord ne peut être interprétée comme obligeant l'une ou l'autre des Parties à se lier contractuellement avec cette dernière dans l'avenir. </a:t>
            </a:r>
          </a:p>
          <a:p>
            <a:pPr algn="just">
              <a:lnSpc>
                <a:spcPts val="1540"/>
              </a:lnSpc>
            </a:pPr>
            <a:r>
              <a:rPr lang="en-US" sz="1100">
                <a:solidFill>
                  <a:srgbClr val="000000"/>
                </a:solidFill>
                <a:latin typeface="Raleway"/>
              </a:rPr>
              <a:t>Le présent Accord ne peut davantage être interprété comme obligeant l'une des Parties à divulguer des informations confidentielles à l'autre Partie.</a:t>
            </a:r>
          </a:p>
          <a:p>
            <a:pPr algn="just">
              <a:lnSpc>
                <a:spcPts val="1540"/>
              </a:lnSpc>
            </a:pPr>
            <a:endParaRPr lang="en-US" sz="1100">
              <a:solidFill>
                <a:srgbClr val="000000"/>
              </a:solidFill>
              <a:latin typeface="Raleway"/>
            </a:endParaRPr>
          </a:p>
          <a:p>
            <a:pPr algn="just">
              <a:lnSpc>
                <a:spcPts val="1540"/>
              </a:lnSpc>
            </a:pPr>
            <a:r>
              <a:rPr lang="en-US" sz="1100" u="sng">
                <a:solidFill>
                  <a:srgbClr val="000000"/>
                </a:solidFill>
                <a:latin typeface="Raleway"/>
              </a:rPr>
              <a:t>Article 2 – Durée - Territoire</a:t>
            </a:r>
          </a:p>
          <a:p>
            <a:pPr algn="just">
              <a:lnSpc>
                <a:spcPts val="1540"/>
              </a:lnSpc>
            </a:pPr>
            <a:r>
              <a:rPr lang="en-US" sz="1100">
                <a:solidFill>
                  <a:srgbClr val="000000"/>
                </a:solidFill>
                <a:latin typeface="Raleway"/>
              </a:rPr>
              <a:t>Le présent Accord est conclu à compter de sa signature par la dernière des Parties pour une durée de i) cinq (5) ans pour ce qui concerne les engagements de confidentialité tels qu’exposés à l’article 3 ci-dessous et de ii) dix-huit (18) mois pour ce qui concerne les engagements de non-concurrence tels qu’exposés à l’article 4 ci-dessous.</a:t>
            </a:r>
          </a:p>
          <a:p>
            <a:pPr algn="just">
              <a:lnSpc>
                <a:spcPts val="1540"/>
              </a:lnSpc>
            </a:pPr>
            <a:r>
              <a:rPr lang="en-US" sz="1100">
                <a:solidFill>
                  <a:srgbClr val="000000"/>
                </a:solidFill>
                <a:latin typeface="Raleway"/>
              </a:rPr>
              <a:t>Le présent Accord est conclu pour le territoire du monde entier.</a:t>
            </a:r>
          </a:p>
          <a:p>
            <a:pPr algn="just">
              <a:lnSpc>
                <a:spcPts val="1540"/>
              </a:lnSpc>
            </a:pPr>
            <a:endParaRPr lang="en-US" sz="1100">
              <a:solidFill>
                <a:srgbClr val="000000"/>
              </a:solidFill>
              <a:latin typeface="Raleway"/>
            </a:endParaRPr>
          </a:p>
          <a:p>
            <a:pPr algn="just">
              <a:lnSpc>
                <a:spcPts val="1540"/>
              </a:lnSpc>
            </a:pPr>
            <a:r>
              <a:rPr lang="en-US" sz="1100" u="sng">
                <a:solidFill>
                  <a:srgbClr val="000000"/>
                </a:solidFill>
                <a:latin typeface="Raleway"/>
              </a:rPr>
              <a:t>Article 3 – Engagements de confidentialité</a:t>
            </a:r>
          </a:p>
          <a:p>
            <a:pPr algn="just">
              <a:lnSpc>
                <a:spcPts val="1540"/>
              </a:lnSpc>
            </a:pPr>
            <a:r>
              <a:rPr lang="en-US" sz="1100">
                <a:solidFill>
                  <a:srgbClr val="000000"/>
                </a:solidFill>
                <a:latin typeface="Raleway"/>
              </a:rPr>
              <a:t>3.1. L'expression « Informations confidentielles » utilisée dans le présent Accord désigne toutes les informations, documents ou données, de nature technique, intellectuelle, financière, économique ou commerciale, organisationnelle, en ce compris les méthodologies propres, les fonctionnalités, concept, Savoir-Faire, l'identité de leurs clients ou partenaires, ainsi que toute information, connaissance ou donnée quel qu'en soit le support (écrit, ou informatique) communiquée sous quelle que forme que ce soit, par exemple sous forme de données techniques, de dessins, de photographies, de spécifications, de normes, de manuels, de rapports, d’informations verbales, de procédures de listes, de programmes informatiques, de logiciels, en ce compris les Applications, de documentation logicielle, de cahier des charges, schémas, dessins d’écrans logiciel, etc., dont les Parties auront eu connaissance dans le cadre de leurs échanges. </a:t>
            </a:r>
          </a:p>
          <a:p>
            <a:pPr algn="just">
              <a:lnSpc>
                <a:spcPts val="1540"/>
              </a:lnSpc>
            </a:pPr>
            <a:r>
              <a:rPr lang="en-US" sz="1100">
                <a:solidFill>
                  <a:srgbClr val="000000"/>
                </a:solidFill>
                <a:latin typeface="Raleway"/>
              </a:rPr>
              <a:t> </a:t>
            </a:r>
          </a:p>
          <a:p>
            <a:pPr algn="just">
              <a:lnSpc>
                <a:spcPts val="1540"/>
              </a:lnSpc>
            </a:pPr>
            <a:r>
              <a:rPr lang="en-US" sz="1100">
                <a:solidFill>
                  <a:srgbClr val="000000"/>
                </a:solidFill>
                <a:latin typeface="Raleway"/>
              </a:rPr>
              <a:t>3.2. Les deux Parties s’engagent à ce que les Informations Confidentielles:</a:t>
            </a:r>
          </a:p>
          <a:p>
            <a:pPr algn="just">
              <a:lnSpc>
                <a:spcPts val="1540"/>
              </a:lnSpc>
            </a:pPr>
            <a:r>
              <a:rPr lang="en-US" sz="1100">
                <a:solidFill>
                  <a:srgbClr val="000000"/>
                </a:solidFill>
                <a:latin typeface="Raleway"/>
              </a:rPr>
              <a:t>(a) soient protégées et gardées strictement confidentielles et soient traitées avec le même degré de précaution et de protection que la Partie accorde à ses propres Informations Confidentielles de même importance ; et</a:t>
            </a:r>
          </a:p>
          <a:p>
            <a:pPr algn="just">
              <a:lnSpc>
                <a:spcPts val="1540"/>
              </a:lnSpc>
            </a:pPr>
            <a:r>
              <a:rPr lang="en-US" sz="1100">
                <a:solidFill>
                  <a:srgbClr val="000000"/>
                </a:solidFill>
                <a:latin typeface="Raleway"/>
              </a:rPr>
              <a:t>(b) ne soient divulguées qu'à ses seuls représentants légaux et à ses actionnaires ainsi qu’à ses collaborateurs ou Partenaires ayant besoin de les connaître ou à ses conseils appelés à intervenir sur le Projet, étant entendu que chaque Partie i) s’engage à conclure avec l’ensemble des personnes précitées des conventions de même nature et portée que le présent Accord ii) se porte en tout état de cause garante du respect par l’ensemble des personnes précitées du respect du présent Accord.</a:t>
            </a:r>
          </a:p>
          <a:p>
            <a:pPr algn="just">
              <a:lnSpc>
                <a:spcPts val="1540"/>
              </a:lnSpc>
            </a:pPr>
            <a:r>
              <a:rPr lang="en-US" sz="1100">
                <a:solidFill>
                  <a:srgbClr val="000000"/>
                </a:solidFill>
                <a:latin typeface="Raleway"/>
              </a:rPr>
              <a:t>(c) ne fasse pas l’objet de copies, ou de conservation sur un quelconque support, sans l'accord préalable et écrit de l’autre Partie, et à retourner, à réception et à première demande de toute demande écrite de l’autre Partie, tous documents et autres supports tangibles de l'information en sa possession, ainsi que toute copie effectuée conformément aux présentes,</a:t>
            </a:r>
          </a:p>
          <a:p>
            <a:pPr algn="just">
              <a:lnSpc>
                <a:spcPts val="1540"/>
              </a:lnSpc>
            </a:pPr>
            <a:r>
              <a:rPr lang="en-US" sz="1100">
                <a:solidFill>
                  <a:srgbClr val="000000"/>
                </a:solidFill>
                <a:latin typeface="Raleway"/>
              </a:rPr>
              <a:t>(d) dans tous les cas, ne soient utilisées que pour le seul objet défini au préambule de cet Accord ; </a:t>
            </a:r>
          </a:p>
        </p:txBody>
      </p:sp>
      <p:sp>
        <p:nvSpPr>
          <p:cNvPr id="7" name="TextBox 7"/>
          <p:cNvSpPr txBox="1"/>
          <p:nvPr/>
        </p:nvSpPr>
        <p:spPr>
          <a:xfrm>
            <a:off x="1019175" y="647084"/>
            <a:ext cx="5977384" cy="316230"/>
          </a:xfrm>
          <a:prstGeom prst="rect">
            <a:avLst/>
          </a:prstGeom>
        </p:spPr>
        <p:txBody>
          <a:bodyPr lIns="0" tIns="0" rIns="0" bIns="0" rtlCol="0" anchor="t">
            <a:spAutoFit/>
          </a:bodyPr>
          <a:lstStyle/>
          <a:p>
            <a:pPr algn="ctr">
              <a:lnSpc>
                <a:spcPts val="2520"/>
              </a:lnSpc>
              <a:spcBef>
                <a:spcPct val="0"/>
              </a:spcBef>
            </a:pPr>
            <a:r>
              <a:rPr lang="en-US" sz="1800">
                <a:solidFill>
                  <a:srgbClr val="000000"/>
                </a:solidFill>
                <a:latin typeface="Raleway Bold"/>
              </a:rPr>
              <a:t>Engagement de confidentialité &amp; de non-concurrence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4" name="AutoShape 4"/>
          <p:cNvSpPr/>
          <p:nvPr/>
        </p:nvSpPr>
        <p:spPr>
          <a:xfrm rot="4626">
            <a:off x="-6" y="1000125"/>
            <a:ext cx="14155310" cy="0"/>
          </a:xfrm>
          <a:prstGeom prst="line">
            <a:avLst/>
          </a:prstGeom>
          <a:ln w="38100" cap="flat">
            <a:solidFill>
              <a:srgbClr val="000000"/>
            </a:solidFill>
            <a:prstDash val="solid"/>
            <a:headEnd type="none" w="sm" len="sm"/>
            <a:tailEnd type="none" w="sm" len="sm"/>
          </a:ln>
        </p:spPr>
        <p:txBody>
          <a:bodyPr/>
          <a:lstStyle/>
          <a:p>
            <a:endParaRPr lang="fr-FR"/>
          </a:p>
        </p:txBody>
      </p:sp>
      <p:sp>
        <p:nvSpPr>
          <p:cNvPr id="5" name="TextBox 5"/>
          <p:cNvSpPr txBox="1"/>
          <p:nvPr/>
        </p:nvSpPr>
        <p:spPr>
          <a:xfrm>
            <a:off x="1028700" y="1498838"/>
            <a:ext cx="16230600" cy="6477635"/>
          </a:xfrm>
          <a:prstGeom prst="rect">
            <a:avLst/>
          </a:prstGeom>
        </p:spPr>
        <p:txBody>
          <a:bodyPr lIns="0" tIns="0" rIns="0" bIns="0" rtlCol="0" anchor="t">
            <a:spAutoFit/>
          </a:bodyPr>
          <a:lstStyle/>
          <a:p>
            <a:pPr algn="just">
              <a:lnSpc>
                <a:spcPts val="1540"/>
              </a:lnSpc>
            </a:pPr>
            <a:endParaRPr dirty="0"/>
          </a:p>
          <a:p>
            <a:pPr algn="just">
              <a:lnSpc>
                <a:spcPts val="1540"/>
              </a:lnSpc>
            </a:pPr>
            <a:r>
              <a:rPr lang="en-US" sz="1100" dirty="0">
                <a:solidFill>
                  <a:srgbClr val="000000"/>
                </a:solidFill>
                <a:latin typeface="Raleway"/>
              </a:rPr>
              <a:t>3.3. </a:t>
            </a:r>
            <a:r>
              <a:rPr lang="en-US" sz="1100" dirty="0" err="1">
                <a:solidFill>
                  <a:srgbClr val="000000"/>
                </a:solidFill>
                <a:latin typeface="Raleway"/>
              </a:rPr>
              <a:t>Sauf</a:t>
            </a:r>
            <a:r>
              <a:rPr lang="en-US" sz="1100" dirty="0">
                <a:solidFill>
                  <a:srgbClr val="000000"/>
                </a:solidFill>
                <a:latin typeface="Raleway"/>
              </a:rPr>
              <a:t> </a:t>
            </a:r>
            <a:r>
              <a:rPr lang="en-US" sz="1100" dirty="0" err="1">
                <a:solidFill>
                  <a:srgbClr val="000000"/>
                </a:solidFill>
                <a:latin typeface="Raleway"/>
              </a:rPr>
              <a:t>tel</a:t>
            </a:r>
            <a:r>
              <a:rPr lang="en-US" sz="1100" dirty="0">
                <a:solidFill>
                  <a:srgbClr val="000000"/>
                </a:solidFill>
                <a:latin typeface="Raleway"/>
              </a:rPr>
              <a:t> que </a:t>
            </a:r>
            <a:r>
              <a:rPr lang="en-US" sz="1100" dirty="0" err="1">
                <a:solidFill>
                  <a:srgbClr val="000000"/>
                </a:solidFill>
                <a:latin typeface="Raleway"/>
              </a:rPr>
              <a:t>prévu</a:t>
            </a:r>
            <a:r>
              <a:rPr lang="en-US" sz="1100" dirty="0">
                <a:solidFill>
                  <a:srgbClr val="000000"/>
                </a:solidFill>
                <a:latin typeface="Raleway"/>
              </a:rPr>
              <a:t> ci-dessus, et à </a:t>
            </a:r>
            <a:r>
              <a:rPr lang="en-US" sz="1100" dirty="0" err="1">
                <a:solidFill>
                  <a:srgbClr val="000000"/>
                </a:solidFill>
                <a:latin typeface="Raleway"/>
              </a:rPr>
              <a:t>l’exclusion</a:t>
            </a:r>
            <a:r>
              <a:rPr lang="en-US" sz="1100" dirty="0">
                <a:solidFill>
                  <a:srgbClr val="000000"/>
                </a:solidFill>
                <a:latin typeface="Raleway"/>
              </a:rPr>
              <a:t> de </a:t>
            </a:r>
            <a:r>
              <a:rPr lang="en-US" sz="1100" dirty="0" err="1">
                <a:solidFill>
                  <a:srgbClr val="000000"/>
                </a:solidFill>
                <a:latin typeface="Raleway"/>
              </a:rPr>
              <a:t>l’Accord</a:t>
            </a:r>
            <a:r>
              <a:rPr lang="en-US" sz="1100" dirty="0">
                <a:solidFill>
                  <a:srgbClr val="000000"/>
                </a:solidFill>
                <a:latin typeface="Raleway"/>
              </a:rPr>
              <a:t>, </a:t>
            </a:r>
            <a:r>
              <a:rPr lang="en-US" sz="1100" dirty="0" err="1">
                <a:solidFill>
                  <a:srgbClr val="000000"/>
                </a:solidFill>
                <a:latin typeface="Raleway"/>
              </a:rPr>
              <a:t>comme</a:t>
            </a:r>
            <a:r>
              <a:rPr lang="en-US" sz="1100" dirty="0">
                <a:solidFill>
                  <a:srgbClr val="000000"/>
                </a:solidFill>
                <a:latin typeface="Raleway"/>
              </a:rPr>
              <a:t> de son existence et son </a:t>
            </a:r>
            <a:r>
              <a:rPr lang="en-US" sz="1100" dirty="0" err="1">
                <a:solidFill>
                  <a:srgbClr val="000000"/>
                </a:solidFill>
                <a:latin typeface="Raleway"/>
              </a:rPr>
              <a:t>contenu</a:t>
            </a:r>
            <a:r>
              <a:rPr lang="en-US" sz="1100" dirty="0">
                <a:solidFill>
                  <a:srgbClr val="000000"/>
                </a:solidFill>
                <a:latin typeface="Raleway"/>
              </a:rPr>
              <a:t>, </a:t>
            </a:r>
            <a:r>
              <a:rPr lang="en-US" sz="1100" dirty="0" err="1">
                <a:solidFill>
                  <a:srgbClr val="000000"/>
                </a:solidFill>
                <a:latin typeface="Raleway"/>
              </a:rPr>
              <a:t>chaque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n'aura</a:t>
            </a:r>
            <a:r>
              <a:rPr lang="en-US" sz="1100" dirty="0">
                <a:solidFill>
                  <a:srgbClr val="000000"/>
                </a:solidFill>
                <a:latin typeface="Raleway"/>
              </a:rPr>
              <a:t> </a:t>
            </a:r>
            <a:r>
              <a:rPr lang="en-US" sz="1100" dirty="0" err="1">
                <a:solidFill>
                  <a:srgbClr val="000000"/>
                </a:solidFill>
                <a:latin typeface="Raleway"/>
              </a:rPr>
              <a:t>aucune</a:t>
            </a:r>
            <a:r>
              <a:rPr lang="en-US" sz="1100" dirty="0">
                <a:solidFill>
                  <a:srgbClr val="000000"/>
                </a:solidFill>
                <a:latin typeface="Raleway"/>
              </a:rPr>
              <a:t> obligation et ne sera </a:t>
            </a:r>
            <a:r>
              <a:rPr lang="en-US" sz="1100" dirty="0" err="1">
                <a:solidFill>
                  <a:srgbClr val="000000"/>
                </a:solidFill>
                <a:latin typeface="Raleway"/>
              </a:rPr>
              <a:t>soumise</a:t>
            </a:r>
            <a:r>
              <a:rPr lang="en-US" sz="1100" dirty="0">
                <a:solidFill>
                  <a:srgbClr val="000000"/>
                </a:solidFill>
                <a:latin typeface="Raleway"/>
              </a:rPr>
              <a:t> à </a:t>
            </a:r>
            <a:r>
              <a:rPr lang="en-US" sz="1100" dirty="0" err="1">
                <a:solidFill>
                  <a:srgbClr val="000000"/>
                </a:solidFill>
                <a:latin typeface="Raleway"/>
              </a:rPr>
              <a:t>aucune</a:t>
            </a:r>
            <a:r>
              <a:rPr lang="en-US" sz="1100" dirty="0">
                <a:solidFill>
                  <a:srgbClr val="000000"/>
                </a:solidFill>
                <a:latin typeface="Raleway"/>
              </a:rPr>
              <a:t> restriction </a:t>
            </a:r>
            <a:r>
              <a:rPr lang="en-US" sz="1100" dirty="0" err="1">
                <a:solidFill>
                  <a:srgbClr val="000000"/>
                </a:solidFill>
                <a:latin typeface="Raleway"/>
              </a:rPr>
              <a:t>eu</a:t>
            </a:r>
            <a:r>
              <a:rPr lang="en-US" sz="1100" dirty="0">
                <a:solidFill>
                  <a:srgbClr val="000000"/>
                </a:solidFill>
                <a:latin typeface="Raleway"/>
              </a:rPr>
              <a:t> </a:t>
            </a:r>
            <a:r>
              <a:rPr lang="en-US" sz="1100" dirty="0" err="1">
                <a:solidFill>
                  <a:srgbClr val="000000"/>
                </a:solidFill>
                <a:latin typeface="Raleway"/>
              </a:rPr>
              <a:t>égard</a:t>
            </a:r>
            <a:r>
              <a:rPr lang="en-US" sz="1100" dirty="0">
                <a:solidFill>
                  <a:srgbClr val="000000"/>
                </a:solidFill>
                <a:latin typeface="Raleway"/>
              </a:rPr>
              <a:t> à </a:t>
            </a:r>
            <a:r>
              <a:rPr lang="en-US" sz="1100" dirty="0" err="1">
                <a:solidFill>
                  <a:srgbClr val="000000"/>
                </a:solidFill>
                <a:latin typeface="Raleway"/>
              </a:rPr>
              <a:t>toutes</a:t>
            </a:r>
            <a:r>
              <a:rPr lang="en-US" sz="1100" dirty="0">
                <a:solidFill>
                  <a:srgbClr val="000000"/>
                </a:solidFill>
                <a:latin typeface="Raleway"/>
              </a:rPr>
              <a:t> </a:t>
            </a:r>
            <a:r>
              <a:rPr lang="en-US" sz="1100" dirty="0" err="1">
                <a:solidFill>
                  <a:srgbClr val="000000"/>
                </a:solidFill>
                <a:latin typeface="Raleway"/>
              </a:rPr>
              <a:t>Informations</a:t>
            </a:r>
            <a:r>
              <a:rPr lang="en-US" sz="1100" dirty="0">
                <a:solidFill>
                  <a:srgbClr val="000000"/>
                </a:solidFill>
                <a:latin typeface="Raleway"/>
              </a:rPr>
              <a:t> </a:t>
            </a:r>
            <a:r>
              <a:rPr lang="en-US" sz="1100" dirty="0" err="1">
                <a:solidFill>
                  <a:srgbClr val="000000"/>
                </a:solidFill>
                <a:latin typeface="Raleway"/>
              </a:rPr>
              <a:t>Confidentielles</a:t>
            </a:r>
            <a:r>
              <a:rPr lang="en-US" sz="1100" dirty="0">
                <a:solidFill>
                  <a:srgbClr val="000000"/>
                </a:solidFill>
                <a:latin typeface="Raleway"/>
              </a:rPr>
              <a:t> </a:t>
            </a:r>
            <a:r>
              <a:rPr lang="en-US" sz="1100" dirty="0" err="1">
                <a:solidFill>
                  <a:srgbClr val="000000"/>
                </a:solidFill>
                <a:latin typeface="Raleway"/>
              </a:rPr>
              <a:t>dont</a:t>
            </a:r>
            <a:r>
              <a:rPr lang="en-US" sz="1100" dirty="0">
                <a:solidFill>
                  <a:srgbClr val="000000"/>
                </a:solidFill>
                <a:latin typeface="Raleway"/>
              </a:rPr>
              <a:t> la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peut</a:t>
            </a:r>
            <a:r>
              <a:rPr lang="en-US" sz="1100" dirty="0">
                <a:solidFill>
                  <a:srgbClr val="000000"/>
                </a:solidFill>
                <a:latin typeface="Raleway"/>
              </a:rPr>
              <a:t> </a:t>
            </a:r>
            <a:r>
              <a:rPr lang="en-US" sz="1100" dirty="0" err="1">
                <a:solidFill>
                  <a:srgbClr val="000000"/>
                </a:solidFill>
                <a:latin typeface="Raleway"/>
              </a:rPr>
              <a:t>apporter</a:t>
            </a:r>
            <a:r>
              <a:rPr lang="en-US" sz="1100" dirty="0">
                <a:solidFill>
                  <a:srgbClr val="000000"/>
                </a:solidFill>
                <a:latin typeface="Raleway"/>
              </a:rPr>
              <a:t> la </a:t>
            </a:r>
            <a:r>
              <a:rPr lang="en-US" sz="1100" dirty="0" err="1">
                <a:solidFill>
                  <a:srgbClr val="000000"/>
                </a:solidFill>
                <a:latin typeface="Raleway"/>
              </a:rPr>
              <a:t>preuve</a:t>
            </a:r>
            <a:r>
              <a:rPr lang="en-US" sz="1100" dirty="0">
                <a:solidFill>
                  <a:srgbClr val="000000"/>
                </a:solidFill>
                <a:latin typeface="Raleway"/>
              </a:rPr>
              <a:t> :</a:t>
            </a:r>
          </a:p>
          <a:p>
            <a:pPr algn="just">
              <a:lnSpc>
                <a:spcPts val="1540"/>
              </a:lnSpc>
            </a:pPr>
            <a:r>
              <a:rPr lang="en-US" sz="1100" dirty="0">
                <a:solidFill>
                  <a:srgbClr val="000000"/>
                </a:solidFill>
                <a:latin typeface="Raleway"/>
              </a:rPr>
              <a:t>(a) </a:t>
            </a:r>
            <a:r>
              <a:rPr lang="en-US" sz="1100" dirty="0" err="1">
                <a:solidFill>
                  <a:srgbClr val="000000"/>
                </a:solidFill>
                <a:latin typeface="Raleway"/>
              </a:rPr>
              <a:t>qu'elles</a:t>
            </a:r>
            <a:r>
              <a:rPr lang="en-US" sz="1100" dirty="0">
                <a:solidFill>
                  <a:srgbClr val="000000"/>
                </a:solidFill>
                <a:latin typeface="Raleway"/>
              </a:rPr>
              <a:t> </a:t>
            </a:r>
            <a:r>
              <a:rPr lang="en-US" sz="1100" dirty="0" err="1">
                <a:solidFill>
                  <a:srgbClr val="000000"/>
                </a:solidFill>
                <a:latin typeface="Raleway"/>
              </a:rPr>
              <a:t>sont</a:t>
            </a:r>
            <a:r>
              <a:rPr lang="en-US" sz="1100" dirty="0">
                <a:solidFill>
                  <a:srgbClr val="000000"/>
                </a:solidFill>
                <a:latin typeface="Raleway"/>
              </a:rPr>
              <a:t> entrées dans le </a:t>
            </a:r>
            <a:r>
              <a:rPr lang="en-US" sz="1100" dirty="0" err="1">
                <a:solidFill>
                  <a:srgbClr val="000000"/>
                </a:solidFill>
                <a:latin typeface="Raleway"/>
              </a:rPr>
              <a:t>domaine</a:t>
            </a:r>
            <a:r>
              <a:rPr lang="en-US" sz="1100" dirty="0">
                <a:solidFill>
                  <a:srgbClr val="000000"/>
                </a:solidFill>
                <a:latin typeface="Raleway"/>
              </a:rPr>
              <a:t> public </a:t>
            </a:r>
            <a:r>
              <a:rPr lang="en-US" sz="1100" dirty="0" err="1">
                <a:solidFill>
                  <a:srgbClr val="000000"/>
                </a:solidFill>
                <a:latin typeface="Raleway"/>
              </a:rPr>
              <a:t>préalablement</a:t>
            </a:r>
            <a:r>
              <a:rPr lang="en-US" sz="1100" dirty="0">
                <a:solidFill>
                  <a:srgbClr val="000000"/>
                </a:solidFill>
                <a:latin typeface="Raleway"/>
              </a:rPr>
              <a:t> à </a:t>
            </a:r>
            <a:r>
              <a:rPr lang="en-US" sz="1100" dirty="0" err="1">
                <a:solidFill>
                  <a:srgbClr val="000000"/>
                </a:solidFill>
                <a:latin typeface="Raleway"/>
              </a:rPr>
              <a:t>leur</a:t>
            </a:r>
            <a:r>
              <a:rPr lang="en-US" sz="1100" dirty="0">
                <a:solidFill>
                  <a:srgbClr val="000000"/>
                </a:solidFill>
                <a:latin typeface="Raleway"/>
              </a:rPr>
              <a:t> divulgation </a:t>
            </a:r>
            <a:r>
              <a:rPr lang="en-US" sz="1100" dirty="0" err="1">
                <a:solidFill>
                  <a:srgbClr val="000000"/>
                </a:solidFill>
                <a:latin typeface="Raleway"/>
              </a:rPr>
              <a:t>ou</a:t>
            </a:r>
            <a:r>
              <a:rPr lang="en-US" sz="1100" dirty="0">
                <a:solidFill>
                  <a:srgbClr val="000000"/>
                </a:solidFill>
                <a:latin typeface="Raleway"/>
              </a:rPr>
              <a:t> après </a:t>
            </a:r>
            <a:r>
              <a:rPr lang="en-US" sz="1100" dirty="0" err="1">
                <a:solidFill>
                  <a:srgbClr val="000000"/>
                </a:solidFill>
                <a:latin typeface="Raleway"/>
              </a:rPr>
              <a:t>celle</a:t>
            </a:r>
            <a:r>
              <a:rPr lang="en-US" sz="1100" dirty="0">
                <a:solidFill>
                  <a:srgbClr val="000000"/>
                </a:solidFill>
                <a:latin typeface="Raleway"/>
              </a:rPr>
              <a:t>-ci </a:t>
            </a:r>
            <a:r>
              <a:rPr lang="en-US" sz="1100" dirty="0" err="1">
                <a:solidFill>
                  <a:srgbClr val="000000"/>
                </a:solidFill>
                <a:latin typeface="Raleway"/>
              </a:rPr>
              <a:t>mais</a:t>
            </a:r>
            <a:r>
              <a:rPr lang="en-US" sz="1100" dirty="0">
                <a:solidFill>
                  <a:srgbClr val="000000"/>
                </a:solidFill>
                <a:latin typeface="Raleway"/>
              </a:rPr>
              <a:t> dans </a:t>
            </a:r>
            <a:r>
              <a:rPr lang="en-US" sz="1100" dirty="0" err="1">
                <a:solidFill>
                  <a:srgbClr val="000000"/>
                </a:solidFill>
                <a:latin typeface="Raleway"/>
              </a:rPr>
              <a:t>ce</a:t>
            </a:r>
            <a:r>
              <a:rPr lang="en-US" sz="1100" dirty="0">
                <a:solidFill>
                  <a:srgbClr val="000000"/>
                </a:solidFill>
                <a:latin typeface="Raleway"/>
              </a:rPr>
              <a:t> </a:t>
            </a:r>
            <a:r>
              <a:rPr lang="en-US" sz="1100" dirty="0" err="1">
                <a:solidFill>
                  <a:srgbClr val="000000"/>
                </a:solidFill>
                <a:latin typeface="Raleway"/>
              </a:rPr>
              <a:t>cas</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l'absence</a:t>
            </a:r>
            <a:r>
              <a:rPr lang="en-US" sz="1100" dirty="0">
                <a:solidFill>
                  <a:srgbClr val="000000"/>
                </a:solidFill>
                <a:latin typeface="Raleway"/>
              </a:rPr>
              <a:t> de </a:t>
            </a:r>
            <a:r>
              <a:rPr lang="en-US" sz="1100" dirty="0" err="1">
                <a:solidFill>
                  <a:srgbClr val="000000"/>
                </a:solidFill>
                <a:latin typeface="Raleway"/>
              </a:rPr>
              <a:t>toute</a:t>
            </a:r>
            <a:r>
              <a:rPr lang="en-US" sz="1100" dirty="0">
                <a:solidFill>
                  <a:srgbClr val="000000"/>
                </a:solidFill>
                <a:latin typeface="Raleway"/>
              </a:rPr>
              <a:t> violation de </a:t>
            </a:r>
            <a:r>
              <a:rPr lang="en-US" sz="1100" dirty="0" err="1">
                <a:solidFill>
                  <a:srgbClr val="000000"/>
                </a:solidFill>
                <a:latin typeface="Raleway"/>
              </a:rPr>
              <a:t>l’obligation</a:t>
            </a:r>
            <a:r>
              <a:rPr lang="en-US" sz="1100" dirty="0">
                <a:solidFill>
                  <a:srgbClr val="000000"/>
                </a:solidFill>
                <a:latin typeface="Raleway"/>
              </a:rPr>
              <a:t> de </a:t>
            </a:r>
            <a:r>
              <a:rPr lang="en-US" sz="1100" dirty="0" err="1">
                <a:solidFill>
                  <a:srgbClr val="000000"/>
                </a:solidFill>
                <a:latin typeface="Raleway"/>
              </a:rPr>
              <a:t>confidentialité</a:t>
            </a:r>
            <a:r>
              <a:rPr lang="en-US" sz="1100" dirty="0">
                <a:solidFill>
                  <a:srgbClr val="000000"/>
                </a:solidFill>
                <a:latin typeface="Raleway"/>
              </a:rPr>
              <a:t> ; </a:t>
            </a:r>
            <a:r>
              <a:rPr lang="en-US" sz="1100" dirty="0" err="1">
                <a:solidFill>
                  <a:srgbClr val="000000"/>
                </a:solidFill>
                <a:latin typeface="Raleway"/>
              </a:rPr>
              <a:t>ou</a:t>
            </a:r>
            <a:endParaRPr lang="en-US" sz="1100" dirty="0">
              <a:solidFill>
                <a:srgbClr val="000000"/>
              </a:solidFill>
              <a:latin typeface="Raleway"/>
            </a:endParaRPr>
          </a:p>
          <a:p>
            <a:pPr algn="just">
              <a:lnSpc>
                <a:spcPts val="1540"/>
              </a:lnSpc>
            </a:pPr>
            <a:r>
              <a:rPr lang="en-US" sz="1100" dirty="0">
                <a:solidFill>
                  <a:srgbClr val="000000"/>
                </a:solidFill>
                <a:latin typeface="Raleway"/>
              </a:rPr>
              <a:t>(b) </a:t>
            </a:r>
            <a:r>
              <a:rPr lang="en-US" sz="1100" dirty="0" err="1">
                <a:solidFill>
                  <a:srgbClr val="000000"/>
                </a:solidFill>
                <a:latin typeface="Raleway"/>
              </a:rPr>
              <a:t>qu'elles</a:t>
            </a:r>
            <a:r>
              <a:rPr lang="en-US" sz="1100" dirty="0">
                <a:solidFill>
                  <a:srgbClr val="000000"/>
                </a:solidFill>
                <a:latin typeface="Raleway"/>
              </a:rPr>
              <a:t> </a:t>
            </a:r>
            <a:r>
              <a:rPr lang="en-US" sz="1100" dirty="0" err="1">
                <a:solidFill>
                  <a:srgbClr val="000000"/>
                </a:solidFill>
                <a:latin typeface="Raleway"/>
              </a:rPr>
              <a:t>sont</a:t>
            </a:r>
            <a:r>
              <a:rPr lang="en-US" sz="1100" dirty="0">
                <a:solidFill>
                  <a:srgbClr val="000000"/>
                </a:solidFill>
                <a:latin typeface="Raleway"/>
              </a:rPr>
              <a:t> déjà </a:t>
            </a:r>
            <a:r>
              <a:rPr lang="en-US" sz="1100" dirty="0" err="1">
                <a:solidFill>
                  <a:srgbClr val="000000"/>
                </a:solidFill>
                <a:latin typeface="Raleway"/>
              </a:rPr>
              <a:t>connues</a:t>
            </a:r>
            <a:r>
              <a:rPr lang="en-US" sz="1100" dirty="0">
                <a:solidFill>
                  <a:srgbClr val="000000"/>
                </a:solidFill>
                <a:latin typeface="Raleway"/>
              </a:rPr>
              <a:t> de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ceci </a:t>
            </a:r>
            <a:r>
              <a:rPr lang="en-US" sz="1100" dirty="0" err="1">
                <a:solidFill>
                  <a:srgbClr val="000000"/>
                </a:solidFill>
                <a:latin typeface="Raleway"/>
              </a:rPr>
              <a:t>pouvant</a:t>
            </a:r>
            <a:r>
              <a:rPr lang="en-US" sz="1100" dirty="0">
                <a:solidFill>
                  <a:srgbClr val="000000"/>
                </a:solidFill>
                <a:latin typeface="Raleway"/>
              </a:rPr>
              <a:t> </a:t>
            </a:r>
            <a:r>
              <a:rPr lang="en-US" sz="1100" dirty="0" err="1">
                <a:solidFill>
                  <a:srgbClr val="000000"/>
                </a:solidFill>
                <a:latin typeface="Raleway"/>
              </a:rPr>
              <a:t>être</a:t>
            </a:r>
            <a:r>
              <a:rPr lang="en-US" sz="1100" dirty="0">
                <a:solidFill>
                  <a:srgbClr val="000000"/>
                </a:solidFill>
                <a:latin typeface="Raleway"/>
              </a:rPr>
              <a:t> </a:t>
            </a:r>
            <a:r>
              <a:rPr lang="en-US" sz="1100" dirty="0" err="1">
                <a:solidFill>
                  <a:srgbClr val="000000"/>
                </a:solidFill>
                <a:latin typeface="Raleway"/>
              </a:rPr>
              <a:t>démontré</a:t>
            </a:r>
            <a:r>
              <a:rPr lang="en-US" sz="1100" dirty="0">
                <a:solidFill>
                  <a:srgbClr val="000000"/>
                </a:solidFill>
                <a:latin typeface="Raleway"/>
              </a:rPr>
              <a:t> par </a:t>
            </a:r>
            <a:r>
              <a:rPr lang="en-US" sz="1100" dirty="0" err="1">
                <a:solidFill>
                  <a:srgbClr val="000000"/>
                </a:solidFill>
                <a:latin typeface="Raleway"/>
              </a:rPr>
              <a:t>l'existence</a:t>
            </a:r>
            <a:r>
              <a:rPr lang="en-US" sz="1100" dirty="0">
                <a:solidFill>
                  <a:srgbClr val="000000"/>
                </a:solidFill>
                <a:latin typeface="Raleway"/>
              </a:rPr>
              <a:t> de documents </a:t>
            </a:r>
            <a:r>
              <a:rPr lang="en-US" sz="1100" dirty="0" err="1">
                <a:solidFill>
                  <a:srgbClr val="000000"/>
                </a:solidFill>
                <a:latin typeface="Raleway"/>
              </a:rPr>
              <a:t>appropriés</a:t>
            </a:r>
            <a:r>
              <a:rPr lang="en-US" sz="1100" dirty="0">
                <a:solidFill>
                  <a:srgbClr val="000000"/>
                </a:solidFill>
                <a:latin typeface="Raleway"/>
              </a:rPr>
              <a:t> dans </a:t>
            </a:r>
            <a:r>
              <a:rPr lang="en-US" sz="1100" dirty="0" err="1">
                <a:solidFill>
                  <a:srgbClr val="000000"/>
                </a:solidFill>
                <a:latin typeface="Raleway"/>
              </a:rPr>
              <a:t>ses</a:t>
            </a:r>
            <a:r>
              <a:rPr lang="en-US" sz="1100" dirty="0">
                <a:solidFill>
                  <a:srgbClr val="000000"/>
                </a:solidFill>
                <a:latin typeface="Raleway"/>
              </a:rPr>
              <a:t> dossiers ; </a:t>
            </a:r>
            <a:r>
              <a:rPr lang="en-US" sz="1100" dirty="0" err="1">
                <a:solidFill>
                  <a:srgbClr val="000000"/>
                </a:solidFill>
                <a:latin typeface="Raleway"/>
              </a:rPr>
              <a:t>ou</a:t>
            </a:r>
            <a:endParaRPr lang="en-US" sz="1100" dirty="0">
              <a:solidFill>
                <a:srgbClr val="000000"/>
              </a:solidFill>
              <a:latin typeface="Raleway"/>
            </a:endParaRPr>
          </a:p>
          <a:p>
            <a:pPr algn="just">
              <a:lnSpc>
                <a:spcPts val="1540"/>
              </a:lnSpc>
            </a:pPr>
            <a:r>
              <a:rPr lang="en-US" sz="1100" dirty="0">
                <a:solidFill>
                  <a:srgbClr val="000000"/>
                </a:solidFill>
                <a:latin typeface="Raleway"/>
              </a:rPr>
              <a:t>(c) </a:t>
            </a:r>
            <a:r>
              <a:rPr lang="en-US" sz="1100" dirty="0" err="1">
                <a:solidFill>
                  <a:srgbClr val="000000"/>
                </a:solidFill>
                <a:latin typeface="Raleway"/>
              </a:rPr>
              <a:t>qu'elles</a:t>
            </a:r>
            <a:r>
              <a:rPr lang="en-US" sz="1100" dirty="0">
                <a:solidFill>
                  <a:srgbClr val="000000"/>
                </a:solidFill>
                <a:latin typeface="Raleway"/>
              </a:rPr>
              <a:t> </a:t>
            </a:r>
            <a:r>
              <a:rPr lang="en-US" sz="1100" dirty="0" err="1">
                <a:solidFill>
                  <a:srgbClr val="000000"/>
                </a:solidFill>
                <a:latin typeface="Raleway"/>
              </a:rPr>
              <a:t>ont</a:t>
            </a:r>
            <a:r>
              <a:rPr lang="en-US" sz="1100" dirty="0">
                <a:solidFill>
                  <a:srgbClr val="000000"/>
                </a:solidFill>
                <a:latin typeface="Raleway"/>
              </a:rPr>
              <a:t> </a:t>
            </a:r>
            <a:r>
              <a:rPr lang="en-US" sz="1100" dirty="0" err="1">
                <a:solidFill>
                  <a:srgbClr val="000000"/>
                </a:solidFill>
                <a:latin typeface="Raleway"/>
              </a:rPr>
              <a:t>été</a:t>
            </a:r>
            <a:r>
              <a:rPr lang="en-US" sz="1100" dirty="0">
                <a:solidFill>
                  <a:srgbClr val="000000"/>
                </a:solidFill>
                <a:latin typeface="Raleway"/>
              </a:rPr>
              <a:t> reçues d'un tiers de manière </a:t>
            </a:r>
            <a:r>
              <a:rPr lang="en-US" sz="1100" dirty="0" err="1">
                <a:solidFill>
                  <a:srgbClr val="000000"/>
                </a:solidFill>
                <a:latin typeface="Raleway"/>
              </a:rPr>
              <a:t>licite</a:t>
            </a:r>
            <a:r>
              <a:rPr lang="en-US" sz="1100" dirty="0">
                <a:solidFill>
                  <a:srgbClr val="000000"/>
                </a:solidFill>
                <a:latin typeface="Raleway"/>
              </a:rPr>
              <a:t>, sans restrictions </a:t>
            </a:r>
            <a:r>
              <a:rPr lang="en-US" sz="1100" dirty="0" err="1">
                <a:solidFill>
                  <a:srgbClr val="000000"/>
                </a:solidFill>
                <a:latin typeface="Raleway"/>
              </a:rPr>
              <a:t>ni</a:t>
            </a:r>
            <a:r>
              <a:rPr lang="en-US" sz="1100" dirty="0">
                <a:solidFill>
                  <a:srgbClr val="000000"/>
                </a:solidFill>
                <a:latin typeface="Raleway"/>
              </a:rPr>
              <a:t> violation du </a:t>
            </a:r>
            <a:r>
              <a:rPr lang="en-US" sz="1100" dirty="0" err="1">
                <a:solidFill>
                  <a:srgbClr val="000000"/>
                </a:solidFill>
                <a:latin typeface="Raleway"/>
              </a:rPr>
              <a:t>présent</a:t>
            </a:r>
            <a:r>
              <a:rPr lang="en-US" sz="1100" dirty="0">
                <a:solidFill>
                  <a:srgbClr val="000000"/>
                </a:solidFill>
                <a:latin typeface="Raleway"/>
              </a:rPr>
              <a:t> Accord ; </a:t>
            </a:r>
          </a:p>
          <a:p>
            <a:pPr algn="just">
              <a:lnSpc>
                <a:spcPts val="1540"/>
              </a:lnSpc>
            </a:pPr>
            <a:r>
              <a:rPr lang="en-US" sz="1100" dirty="0">
                <a:solidFill>
                  <a:srgbClr val="000000"/>
                </a:solidFill>
                <a:latin typeface="Raleway"/>
              </a:rPr>
              <a:t>(d) que </a:t>
            </a:r>
            <a:r>
              <a:rPr lang="en-US" sz="1100" dirty="0" err="1">
                <a:solidFill>
                  <a:srgbClr val="000000"/>
                </a:solidFill>
                <a:latin typeface="Raleway"/>
              </a:rPr>
              <a:t>leur</a:t>
            </a:r>
            <a:r>
              <a:rPr lang="en-US" sz="1100" dirty="0">
                <a:solidFill>
                  <a:srgbClr val="000000"/>
                </a:solidFill>
                <a:latin typeface="Raleway"/>
              </a:rPr>
              <a:t> divulgation a </a:t>
            </a:r>
            <a:r>
              <a:rPr lang="en-US" sz="1100" dirty="0" err="1">
                <a:solidFill>
                  <a:srgbClr val="000000"/>
                </a:solidFill>
                <a:latin typeface="Raleway"/>
              </a:rPr>
              <a:t>été</a:t>
            </a:r>
            <a:r>
              <a:rPr lang="en-US" sz="1100" dirty="0">
                <a:solidFill>
                  <a:srgbClr val="000000"/>
                </a:solidFill>
                <a:latin typeface="Raleway"/>
              </a:rPr>
              <a:t> </a:t>
            </a:r>
            <a:r>
              <a:rPr lang="en-US" sz="1100" dirty="0" err="1">
                <a:solidFill>
                  <a:srgbClr val="000000"/>
                </a:solidFill>
                <a:latin typeface="Raleway"/>
              </a:rPr>
              <a:t>autorisée</a:t>
            </a:r>
            <a:r>
              <a:rPr lang="en-US" sz="1100" dirty="0">
                <a:solidFill>
                  <a:srgbClr val="000000"/>
                </a:solidFill>
                <a:latin typeface="Raleway"/>
              </a:rPr>
              <a:t> par </a:t>
            </a:r>
            <a:r>
              <a:rPr lang="en-US" sz="1100" dirty="0" err="1">
                <a:solidFill>
                  <a:srgbClr val="000000"/>
                </a:solidFill>
                <a:latin typeface="Raleway"/>
              </a:rPr>
              <a:t>écrit</a:t>
            </a:r>
            <a:r>
              <a:rPr lang="en-US" sz="1100" dirty="0">
                <a:solidFill>
                  <a:srgbClr val="000000"/>
                </a:solidFill>
                <a:latin typeface="Raleway"/>
              </a:rPr>
              <a:t> par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 </a:t>
            </a:r>
            <a:r>
              <a:rPr lang="en-US" sz="1100" dirty="0" err="1">
                <a:solidFill>
                  <a:srgbClr val="000000"/>
                </a:solidFill>
                <a:latin typeface="Raleway"/>
              </a:rPr>
              <a:t>ou</a:t>
            </a:r>
            <a:r>
              <a:rPr lang="en-US" sz="1100" dirty="0">
                <a:solidFill>
                  <a:srgbClr val="000000"/>
                </a:solidFill>
                <a:latin typeface="Raleway"/>
              </a:rPr>
              <a:t> </a:t>
            </a:r>
          </a:p>
          <a:p>
            <a:pPr algn="just">
              <a:lnSpc>
                <a:spcPts val="1540"/>
              </a:lnSpc>
            </a:pPr>
            <a:r>
              <a:rPr lang="en-US" sz="1100" dirty="0">
                <a:solidFill>
                  <a:srgbClr val="000000"/>
                </a:solidFill>
                <a:latin typeface="Raleway"/>
              </a:rPr>
              <a:t>(e) que </a:t>
            </a:r>
            <a:r>
              <a:rPr lang="en-US" sz="1100" dirty="0" err="1">
                <a:solidFill>
                  <a:srgbClr val="000000"/>
                </a:solidFill>
                <a:latin typeface="Raleway"/>
              </a:rPr>
              <a:t>leur</a:t>
            </a:r>
            <a:r>
              <a:rPr lang="en-US" sz="1100" dirty="0">
                <a:solidFill>
                  <a:srgbClr val="000000"/>
                </a:solidFill>
                <a:latin typeface="Raleway"/>
              </a:rPr>
              <a:t> divulgation a </a:t>
            </a:r>
            <a:r>
              <a:rPr lang="en-US" sz="1100" dirty="0" err="1">
                <a:solidFill>
                  <a:srgbClr val="000000"/>
                </a:solidFill>
                <a:latin typeface="Raleway"/>
              </a:rPr>
              <a:t>été</a:t>
            </a:r>
            <a:r>
              <a:rPr lang="en-US" sz="1100" dirty="0">
                <a:solidFill>
                  <a:srgbClr val="000000"/>
                </a:solidFill>
                <a:latin typeface="Raleway"/>
              </a:rPr>
              <a:t> </a:t>
            </a:r>
            <a:r>
              <a:rPr lang="en-US" sz="1100" dirty="0" err="1">
                <a:solidFill>
                  <a:srgbClr val="000000"/>
                </a:solidFill>
                <a:latin typeface="Raleway"/>
              </a:rPr>
              <a:t>imposée</a:t>
            </a:r>
            <a:r>
              <a:rPr lang="en-US" sz="1100" dirty="0">
                <a:solidFill>
                  <a:srgbClr val="000000"/>
                </a:solidFill>
                <a:latin typeface="Raleway"/>
              </a:rPr>
              <a:t> par </a:t>
            </a:r>
            <a:r>
              <a:rPr lang="en-US" sz="1100" dirty="0" err="1">
                <a:solidFill>
                  <a:srgbClr val="000000"/>
                </a:solidFill>
                <a:latin typeface="Raleway"/>
              </a:rPr>
              <a:t>l’application</a:t>
            </a:r>
            <a:r>
              <a:rPr lang="en-US" sz="1100" dirty="0">
                <a:solidFill>
                  <a:srgbClr val="000000"/>
                </a:solidFill>
                <a:latin typeface="Raleway"/>
              </a:rPr>
              <a:t> </a:t>
            </a:r>
            <a:r>
              <a:rPr lang="en-US" sz="1100" dirty="0" err="1">
                <a:solidFill>
                  <a:srgbClr val="000000"/>
                </a:solidFill>
                <a:latin typeface="Raleway"/>
              </a:rPr>
              <a:t>d’une</a:t>
            </a:r>
            <a:r>
              <a:rPr lang="en-US" sz="1100" dirty="0">
                <a:solidFill>
                  <a:srgbClr val="000000"/>
                </a:solidFill>
                <a:latin typeface="Raleway"/>
              </a:rPr>
              <a:t> disposition </a:t>
            </a:r>
            <a:r>
              <a:rPr lang="en-US" sz="1100" dirty="0" err="1">
                <a:solidFill>
                  <a:srgbClr val="000000"/>
                </a:solidFill>
                <a:latin typeface="Raleway"/>
              </a:rPr>
              <a:t>légale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a:t>
            </a:r>
            <a:r>
              <a:rPr lang="en-US" sz="1100" dirty="0" err="1">
                <a:solidFill>
                  <a:srgbClr val="000000"/>
                </a:solidFill>
                <a:latin typeface="Raleway"/>
              </a:rPr>
              <a:t>réglementaire</a:t>
            </a:r>
            <a:r>
              <a:rPr lang="en-US" sz="1100" dirty="0">
                <a:solidFill>
                  <a:srgbClr val="000000"/>
                </a:solidFill>
                <a:latin typeface="Raleway"/>
              </a:rPr>
              <a:t> </a:t>
            </a:r>
            <a:r>
              <a:rPr lang="en-US" sz="1100" dirty="0" err="1">
                <a:solidFill>
                  <a:srgbClr val="000000"/>
                </a:solidFill>
                <a:latin typeface="Raleway"/>
              </a:rPr>
              <a:t>impérative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par application </a:t>
            </a:r>
            <a:r>
              <a:rPr lang="en-US" sz="1100" dirty="0" err="1">
                <a:solidFill>
                  <a:srgbClr val="000000"/>
                </a:solidFill>
                <a:latin typeface="Raleway"/>
              </a:rPr>
              <a:t>d’une</a:t>
            </a:r>
            <a:r>
              <a:rPr lang="en-US" sz="1100" dirty="0">
                <a:solidFill>
                  <a:srgbClr val="000000"/>
                </a:solidFill>
                <a:latin typeface="Raleway"/>
              </a:rPr>
              <a:t> </a:t>
            </a:r>
            <a:r>
              <a:rPr lang="en-US" sz="1100" dirty="0" err="1">
                <a:solidFill>
                  <a:srgbClr val="000000"/>
                </a:solidFill>
                <a:latin typeface="Raleway"/>
              </a:rPr>
              <a:t>décision</a:t>
            </a:r>
            <a:r>
              <a:rPr lang="en-US" sz="1100" dirty="0">
                <a:solidFill>
                  <a:srgbClr val="000000"/>
                </a:solidFill>
                <a:latin typeface="Raleway"/>
              </a:rPr>
              <a:t> de justice. Dans </a:t>
            </a:r>
            <a:r>
              <a:rPr lang="en-US" sz="1100" dirty="0" err="1">
                <a:solidFill>
                  <a:srgbClr val="000000"/>
                </a:solidFill>
                <a:latin typeface="Raleway"/>
              </a:rPr>
              <a:t>ce</a:t>
            </a:r>
            <a:r>
              <a:rPr lang="en-US" sz="1100" dirty="0">
                <a:solidFill>
                  <a:srgbClr val="000000"/>
                </a:solidFill>
                <a:latin typeface="Raleway"/>
              </a:rPr>
              <a:t> </a:t>
            </a:r>
            <a:r>
              <a:rPr lang="en-US" sz="1100" dirty="0" err="1">
                <a:solidFill>
                  <a:srgbClr val="000000"/>
                </a:solidFill>
                <a:latin typeface="Raleway"/>
              </a:rPr>
              <a:t>cas</a:t>
            </a:r>
            <a:r>
              <a:rPr lang="en-US" sz="1100" dirty="0">
                <a:solidFill>
                  <a:srgbClr val="000000"/>
                </a:solidFill>
                <a:latin typeface="Raleway"/>
              </a:rPr>
              <a:t> et dans le respect de </a:t>
            </a:r>
            <a:r>
              <a:rPr lang="en-US" sz="1100" dirty="0" err="1">
                <a:solidFill>
                  <a:srgbClr val="000000"/>
                </a:solidFill>
                <a:latin typeface="Raleway"/>
              </a:rPr>
              <a:t>ce</a:t>
            </a:r>
            <a:r>
              <a:rPr lang="en-US" sz="1100" dirty="0">
                <a:solidFill>
                  <a:srgbClr val="000000"/>
                </a:solidFill>
                <a:latin typeface="Raleway"/>
              </a:rPr>
              <a:t> qui </a:t>
            </a:r>
            <a:r>
              <a:rPr lang="en-US" sz="1100" dirty="0" err="1">
                <a:solidFill>
                  <a:srgbClr val="000000"/>
                </a:solidFill>
                <a:latin typeface="Raleway"/>
              </a:rPr>
              <a:t>est</a:t>
            </a:r>
            <a:r>
              <a:rPr lang="en-US" sz="1100" dirty="0">
                <a:solidFill>
                  <a:srgbClr val="000000"/>
                </a:solidFill>
                <a:latin typeface="Raleway"/>
              </a:rPr>
              <a:t> </a:t>
            </a:r>
            <a:r>
              <a:rPr lang="en-US" sz="1100" dirty="0" err="1">
                <a:solidFill>
                  <a:srgbClr val="000000"/>
                </a:solidFill>
                <a:latin typeface="Raleway"/>
              </a:rPr>
              <a:t>autorisé</a:t>
            </a:r>
            <a:r>
              <a:rPr lang="en-US" sz="1100" dirty="0">
                <a:solidFill>
                  <a:srgbClr val="000000"/>
                </a:solidFill>
                <a:latin typeface="Raleway"/>
              </a:rPr>
              <a:t> par la </a:t>
            </a:r>
            <a:r>
              <a:rPr lang="en-US" sz="1100" dirty="0" err="1">
                <a:solidFill>
                  <a:srgbClr val="000000"/>
                </a:solidFill>
                <a:latin typeface="Raleway"/>
              </a:rPr>
              <a:t>loi</a:t>
            </a:r>
            <a:r>
              <a:rPr lang="en-US" sz="1100" dirty="0">
                <a:solidFill>
                  <a:srgbClr val="000000"/>
                </a:solidFill>
                <a:latin typeface="Raleway"/>
              </a:rPr>
              <a:t>, la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concernée</a:t>
            </a:r>
            <a:r>
              <a:rPr lang="en-US" sz="1100" dirty="0">
                <a:solidFill>
                  <a:srgbClr val="000000"/>
                </a:solidFill>
                <a:latin typeface="Raleway"/>
              </a:rPr>
              <a:t> </a:t>
            </a:r>
            <a:r>
              <a:rPr lang="en-US" sz="1100" dirty="0" err="1">
                <a:solidFill>
                  <a:srgbClr val="000000"/>
                </a:solidFill>
                <a:latin typeface="Raleway"/>
              </a:rPr>
              <a:t>devra</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avertir</a:t>
            </a:r>
            <a:r>
              <a:rPr lang="en-US" sz="1100" dirty="0">
                <a:solidFill>
                  <a:srgbClr val="000000"/>
                </a:solidFill>
                <a:latin typeface="Raleway"/>
              </a:rPr>
              <a:t> </a:t>
            </a:r>
            <a:r>
              <a:rPr lang="en-US" sz="1100" dirty="0" err="1">
                <a:solidFill>
                  <a:srgbClr val="000000"/>
                </a:solidFill>
                <a:latin typeface="Raleway"/>
              </a:rPr>
              <a:t>immédiatement</a:t>
            </a:r>
            <a:r>
              <a:rPr lang="en-US" sz="1100" dirty="0">
                <a:solidFill>
                  <a:srgbClr val="000000"/>
                </a:solidFill>
                <a:latin typeface="Raleway"/>
              </a:rPr>
              <a:t>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précisant</a:t>
            </a:r>
            <a:r>
              <a:rPr lang="en-US" sz="1100" dirty="0">
                <a:solidFill>
                  <a:srgbClr val="000000"/>
                </a:solidFill>
                <a:latin typeface="Raleway"/>
              </a:rPr>
              <a:t> les </a:t>
            </a:r>
            <a:r>
              <a:rPr lang="en-US" sz="1100" dirty="0" err="1">
                <a:solidFill>
                  <a:srgbClr val="000000"/>
                </a:solidFill>
                <a:latin typeface="Raleway"/>
              </a:rPr>
              <a:t>circonstances</a:t>
            </a:r>
            <a:r>
              <a:rPr lang="en-US" sz="1100" dirty="0">
                <a:solidFill>
                  <a:srgbClr val="000000"/>
                </a:solidFill>
                <a:latin typeface="Raleway"/>
              </a:rPr>
              <a:t> </a:t>
            </a:r>
            <a:r>
              <a:rPr lang="en-US" sz="1100" dirty="0" err="1">
                <a:solidFill>
                  <a:srgbClr val="000000"/>
                </a:solidFill>
                <a:latin typeface="Raleway"/>
              </a:rPr>
              <a:t>d’une</a:t>
            </a:r>
            <a:r>
              <a:rPr lang="en-US" sz="1100" dirty="0">
                <a:solidFill>
                  <a:srgbClr val="000000"/>
                </a:solidFill>
                <a:latin typeface="Raleway"/>
              </a:rPr>
              <a:t> </a:t>
            </a:r>
            <a:r>
              <a:rPr lang="en-US" sz="1100" dirty="0" err="1">
                <a:solidFill>
                  <a:srgbClr val="000000"/>
                </a:solidFill>
                <a:latin typeface="Raleway"/>
              </a:rPr>
              <a:t>telle</a:t>
            </a:r>
            <a:r>
              <a:rPr lang="en-US" sz="1100" dirty="0">
                <a:solidFill>
                  <a:srgbClr val="000000"/>
                </a:solidFill>
                <a:latin typeface="Raleway"/>
              </a:rPr>
              <a:t> divulgation. </a:t>
            </a:r>
          </a:p>
          <a:p>
            <a:pPr algn="just">
              <a:lnSpc>
                <a:spcPts val="1540"/>
              </a:lnSpc>
            </a:pPr>
            <a:r>
              <a:rPr lang="en-US" sz="1100" dirty="0">
                <a:solidFill>
                  <a:srgbClr val="000000"/>
                </a:solidFill>
                <a:latin typeface="Raleway"/>
              </a:rPr>
              <a:t> </a:t>
            </a:r>
          </a:p>
          <a:p>
            <a:pPr algn="just">
              <a:lnSpc>
                <a:spcPts val="1540"/>
              </a:lnSpc>
            </a:pPr>
            <a:r>
              <a:rPr lang="en-US" sz="1100" dirty="0">
                <a:solidFill>
                  <a:srgbClr val="000000"/>
                </a:solidFill>
                <a:latin typeface="Raleway"/>
              </a:rPr>
              <a:t>3.4 Il </a:t>
            </a:r>
            <a:r>
              <a:rPr lang="en-US" sz="1100" dirty="0" err="1">
                <a:solidFill>
                  <a:srgbClr val="000000"/>
                </a:solidFill>
                <a:latin typeface="Raleway"/>
              </a:rPr>
              <a:t>est</a:t>
            </a:r>
            <a:r>
              <a:rPr lang="en-US" sz="1100" dirty="0">
                <a:solidFill>
                  <a:srgbClr val="000000"/>
                </a:solidFill>
                <a:latin typeface="Raleway"/>
              </a:rPr>
              <a:t> </a:t>
            </a:r>
            <a:r>
              <a:rPr lang="en-US" sz="1100" dirty="0" err="1">
                <a:solidFill>
                  <a:srgbClr val="000000"/>
                </a:solidFill>
                <a:latin typeface="Raleway"/>
              </a:rPr>
              <a:t>expressément</a:t>
            </a:r>
            <a:r>
              <a:rPr lang="en-US" sz="1100" dirty="0">
                <a:solidFill>
                  <a:srgbClr val="000000"/>
                </a:solidFill>
                <a:latin typeface="Raleway"/>
              </a:rPr>
              <a:t> </a:t>
            </a:r>
            <a:r>
              <a:rPr lang="en-US" sz="1100" dirty="0" err="1">
                <a:solidFill>
                  <a:srgbClr val="000000"/>
                </a:solidFill>
                <a:latin typeface="Raleway"/>
              </a:rPr>
              <a:t>convenu</a:t>
            </a:r>
            <a:r>
              <a:rPr lang="en-US" sz="1100" dirty="0">
                <a:solidFill>
                  <a:srgbClr val="000000"/>
                </a:solidFill>
                <a:latin typeface="Raleway"/>
              </a:rPr>
              <a:t> entre les Parties que la divulgation par </a:t>
            </a:r>
            <a:r>
              <a:rPr lang="en-US" sz="1100" dirty="0" err="1">
                <a:solidFill>
                  <a:srgbClr val="000000"/>
                </a:solidFill>
                <a:latin typeface="Raleway"/>
              </a:rPr>
              <a:t>une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d’Informations</a:t>
            </a:r>
            <a:r>
              <a:rPr lang="en-US" sz="1100" dirty="0">
                <a:solidFill>
                  <a:srgbClr val="000000"/>
                </a:solidFill>
                <a:latin typeface="Raleway"/>
              </a:rPr>
              <a:t> </a:t>
            </a:r>
            <a:r>
              <a:rPr lang="en-US" sz="1100" dirty="0" err="1">
                <a:solidFill>
                  <a:srgbClr val="000000"/>
                </a:solidFill>
                <a:latin typeface="Raleway"/>
              </a:rPr>
              <a:t>confidentielles</a:t>
            </a:r>
            <a:r>
              <a:rPr lang="en-US" sz="1100" dirty="0">
                <a:solidFill>
                  <a:srgbClr val="000000"/>
                </a:solidFill>
                <a:latin typeface="Raleway"/>
              </a:rPr>
              <a:t> au </a:t>
            </a:r>
            <a:r>
              <a:rPr lang="en-US" sz="1100" dirty="0" err="1">
                <a:solidFill>
                  <a:srgbClr val="000000"/>
                </a:solidFill>
                <a:latin typeface="Raleway"/>
              </a:rPr>
              <a:t>titre</a:t>
            </a:r>
            <a:r>
              <a:rPr lang="en-US" sz="1100" dirty="0">
                <a:solidFill>
                  <a:srgbClr val="000000"/>
                </a:solidFill>
                <a:latin typeface="Raleway"/>
              </a:rPr>
              <a:t> du </a:t>
            </a:r>
            <a:r>
              <a:rPr lang="en-US" sz="1100" dirty="0" err="1">
                <a:solidFill>
                  <a:srgbClr val="000000"/>
                </a:solidFill>
                <a:latin typeface="Raleway"/>
              </a:rPr>
              <a:t>présent</a:t>
            </a:r>
            <a:r>
              <a:rPr lang="en-US" sz="1100" dirty="0">
                <a:solidFill>
                  <a:srgbClr val="000000"/>
                </a:solidFill>
                <a:latin typeface="Raleway"/>
              </a:rPr>
              <a:t> Accord ne </a:t>
            </a:r>
            <a:r>
              <a:rPr lang="en-US" sz="1100" dirty="0" err="1">
                <a:solidFill>
                  <a:srgbClr val="000000"/>
                </a:solidFill>
                <a:latin typeface="Raleway"/>
              </a:rPr>
              <a:t>peut</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aucun</a:t>
            </a:r>
            <a:r>
              <a:rPr lang="en-US" sz="1100" dirty="0">
                <a:solidFill>
                  <a:srgbClr val="000000"/>
                </a:solidFill>
                <a:latin typeface="Raleway"/>
              </a:rPr>
              <a:t> </a:t>
            </a:r>
            <a:r>
              <a:rPr lang="en-US" sz="1100" dirty="0" err="1">
                <a:solidFill>
                  <a:srgbClr val="000000"/>
                </a:solidFill>
                <a:latin typeface="Raleway"/>
              </a:rPr>
              <a:t>cas</a:t>
            </a:r>
            <a:r>
              <a:rPr lang="en-US" sz="1100" dirty="0">
                <a:solidFill>
                  <a:srgbClr val="000000"/>
                </a:solidFill>
                <a:latin typeface="Raleway"/>
              </a:rPr>
              <a:t> </a:t>
            </a:r>
            <a:r>
              <a:rPr lang="en-US" sz="1100" dirty="0" err="1">
                <a:solidFill>
                  <a:srgbClr val="000000"/>
                </a:solidFill>
                <a:latin typeface="Raleway"/>
              </a:rPr>
              <a:t>être</a:t>
            </a:r>
            <a:r>
              <a:rPr lang="en-US" sz="1100" dirty="0">
                <a:solidFill>
                  <a:srgbClr val="000000"/>
                </a:solidFill>
                <a:latin typeface="Raleway"/>
              </a:rPr>
              <a:t> </a:t>
            </a:r>
            <a:r>
              <a:rPr lang="en-US" sz="1100" dirty="0" err="1">
                <a:solidFill>
                  <a:srgbClr val="000000"/>
                </a:solidFill>
                <a:latin typeface="Raleway"/>
              </a:rPr>
              <a:t>interprétée</a:t>
            </a:r>
            <a:r>
              <a:rPr lang="en-US" sz="1100" dirty="0">
                <a:solidFill>
                  <a:srgbClr val="000000"/>
                </a:solidFill>
                <a:latin typeface="Raleway"/>
              </a:rPr>
              <a:t> </a:t>
            </a:r>
            <a:r>
              <a:rPr lang="en-US" sz="1100" dirty="0" err="1">
                <a:solidFill>
                  <a:srgbClr val="000000"/>
                </a:solidFill>
                <a:latin typeface="Raleway"/>
              </a:rPr>
              <a:t>comme</a:t>
            </a:r>
            <a:r>
              <a:rPr lang="en-US" sz="1100" dirty="0">
                <a:solidFill>
                  <a:srgbClr val="000000"/>
                </a:solidFill>
                <a:latin typeface="Raleway"/>
              </a:rPr>
              <a:t> </a:t>
            </a:r>
            <a:r>
              <a:rPr lang="en-US" sz="1100" dirty="0" err="1">
                <a:solidFill>
                  <a:srgbClr val="000000"/>
                </a:solidFill>
                <a:latin typeface="Raleway"/>
              </a:rPr>
              <a:t>conférant</a:t>
            </a:r>
            <a:r>
              <a:rPr lang="en-US" sz="1100" dirty="0">
                <a:solidFill>
                  <a:srgbClr val="000000"/>
                </a:solidFill>
                <a:latin typeface="Raleway"/>
              </a:rPr>
              <a:t> de manière </a:t>
            </a:r>
            <a:r>
              <a:rPr lang="en-US" sz="1100" dirty="0" err="1">
                <a:solidFill>
                  <a:srgbClr val="000000"/>
                </a:solidFill>
                <a:latin typeface="Raleway"/>
              </a:rPr>
              <a:t>expresse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a:t>
            </a:r>
            <a:r>
              <a:rPr lang="en-US" sz="1100" dirty="0" err="1">
                <a:solidFill>
                  <a:srgbClr val="000000"/>
                </a:solidFill>
                <a:latin typeface="Raleway"/>
              </a:rPr>
              <a:t>implicite</a:t>
            </a:r>
            <a:r>
              <a:rPr lang="en-US" sz="1100" dirty="0">
                <a:solidFill>
                  <a:srgbClr val="000000"/>
                </a:solidFill>
                <a:latin typeface="Raleway"/>
              </a:rPr>
              <a:t> à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un droit </a:t>
            </a:r>
            <a:r>
              <a:rPr lang="en-US" sz="1100" dirty="0" err="1">
                <a:solidFill>
                  <a:srgbClr val="000000"/>
                </a:solidFill>
                <a:latin typeface="Raleway"/>
              </a:rPr>
              <a:t>quelconque</a:t>
            </a:r>
            <a:r>
              <a:rPr lang="en-US" sz="1100" dirty="0">
                <a:solidFill>
                  <a:srgbClr val="000000"/>
                </a:solidFill>
                <a:latin typeface="Raleway"/>
              </a:rPr>
              <a:t> (aux </a:t>
            </a:r>
            <a:r>
              <a:rPr lang="en-US" sz="1100" dirty="0" err="1">
                <a:solidFill>
                  <a:srgbClr val="000000"/>
                </a:solidFill>
                <a:latin typeface="Raleway"/>
              </a:rPr>
              <a:t>termes</a:t>
            </a:r>
            <a:r>
              <a:rPr lang="en-US" sz="1100" dirty="0">
                <a:solidFill>
                  <a:srgbClr val="000000"/>
                </a:solidFill>
                <a:latin typeface="Raleway"/>
              </a:rPr>
              <a:t> </a:t>
            </a:r>
            <a:r>
              <a:rPr lang="en-US" sz="1100" dirty="0" err="1">
                <a:solidFill>
                  <a:srgbClr val="000000"/>
                </a:solidFill>
                <a:latin typeface="Raleway"/>
              </a:rPr>
              <a:t>d'une</a:t>
            </a:r>
            <a:r>
              <a:rPr lang="en-US" sz="1100" dirty="0">
                <a:solidFill>
                  <a:srgbClr val="000000"/>
                </a:solidFill>
                <a:latin typeface="Raleway"/>
              </a:rPr>
              <a:t> </a:t>
            </a:r>
            <a:r>
              <a:rPr lang="en-US" sz="1100" dirty="0" err="1">
                <a:solidFill>
                  <a:srgbClr val="000000"/>
                </a:solidFill>
                <a:latin typeface="Raleway"/>
              </a:rPr>
              <a:t>licence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par tout </a:t>
            </a:r>
            <a:r>
              <a:rPr lang="en-US" sz="1100" dirty="0" err="1">
                <a:solidFill>
                  <a:srgbClr val="000000"/>
                </a:solidFill>
                <a:latin typeface="Raleway"/>
              </a:rPr>
              <a:t>autre</a:t>
            </a:r>
            <a:r>
              <a:rPr lang="en-US" sz="1100" dirty="0">
                <a:solidFill>
                  <a:srgbClr val="000000"/>
                </a:solidFill>
                <a:latin typeface="Raleway"/>
              </a:rPr>
              <a:t> </a:t>
            </a:r>
            <a:r>
              <a:rPr lang="en-US" sz="1100" dirty="0" err="1">
                <a:solidFill>
                  <a:srgbClr val="000000"/>
                </a:solidFill>
                <a:latin typeface="Raleway"/>
              </a:rPr>
              <a:t>moyen</a:t>
            </a:r>
            <a:r>
              <a:rPr lang="en-US" sz="1100" dirty="0">
                <a:solidFill>
                  <a:srgbClr val="000000"/>
                </a:solidFill>
                <a:latin typeface="Raleway"/>
              </a:rPr>
              <a:t>) sur les matières, les inventions </a:t>
            </a:r>
            <a:r>
              <a:rPr lang="en-US" sz="1100" dirty="0" err="1">
                <a:solidFill>
                  <a:srgbClr val="000000"/>
                </a:solidFill>
                <a:latin typeface="Raleway"/>
              </a:rPr>
              <a:t>ou</a:t>
            </a:r>
            <a:r>
              <a:rPr lang="en-US" sz="1100" dirty="0">
                <a:solidFill>
                  <a:srgbClr val="000000"/>
                </a:solidFill>
                <a:latin typeface="Raleway"/>
              </a:rPr>
              <a:t> les </a:t>
            </a:r>
            <a:r>
              <a:rPr lang="en-US" sz="1100" dirty="0" err="1">
                <a:solidFill>
                  <a:srgbClr val="000000"/>
                </a:solidFill>
                <a:latin typeface="Raleway"/>
              </a:rPr>
              <a:t>découvertes</a:t>
            </a:r>
            <a:r>
              <a:rPr lang="en-US" sz="1100" dirty="0">
                <a:solidFill>
                  <a:srgbClr val="000000"/>
                </a:solidFill>
                <a:latin typeface="Raleway"/>
              </a:rPr>
              <a:t> </a:t>
            </a:r>
            <a:r>
              <a:rPr lang="en-US" sz="1100" dirty="0" err="1">
                <a:solidFill>
                  <a:srgbClr val="000000"/>
                </a:solidFill>
                <a:latin typeface="Raleway"/>
              </a:rPr>
              <a:t>auxquelles</a:t>
            </a:r>
            <a:r>
              <a:rPr lang="en-US" sz="1100" dirty="0">
                <a:solidFill>
                  <a:srgbClr val="000000"/>
                </a:solidFill>
                <a:latin typeface="Raleway"/>
              </a:rPr>
              <a:t> se </a:t>
            </a:r>
            <a:r>
              <a:rPr lang="en-US" sz="1100" dirty="0" err="1">
                <a:solidFill>
                  <a:srgbClr val="000000"/>
                </a:solidFill>
                <a:latin typeface="Raleway"/>
              </a:rPr>
              <a:t>rapportent</a:t>
            </a:r>
            <a:r>
              <a:rPr lang="en-US" sz="1100" dirty="0">
                <a:solidFill>
                  <a:srgbClr val="000000"/>
                </a:solidFill>
                <a:latin typeface="Raleway"/>
              </a:rPr>
              <a:t> </a:t>
            </a:r>
            <a:r>
              <a:rPr lang="en-US" sz="1100" dirty="0" err="1">
                <a:solidFill>
                  <a:srgbClr val="000000"/>
                </a:solidFill>
                <a:latin typeface="Raleway"/>
              </a:rPr>
              <a:t>ces</a:t>
            </a:r>
            <a:r>
              <a:rPr lang="en-US" sz="1100" dirty="0">
                <a:solidFill>
                  <a:srgbClr val="000000"/>
                </a:solidFill>
                <a:latin typeface="Raleway"/>
              </a:rPr>
              <a:t> </a:t>
            </a:r>
            <a:r>
              <a:rPr lang="en-US" sz="1100" dirty="0" err="1">
                <a:solidFill>
                  <a:srgbClr val="000000"/>
                </a:solidFill>
                <a:latin typeface="Raleway"/>
              </a:rPr>
              <a:t>Informations</a:t>
            </a:r>
            <a:r>
              <a:rPr lang="en-US" sz="1100" dirty="0">
                <a:solidFill>
                  <a:srgbClr val="000000"/>
                </a:solidFill>
                <a:latin typeface="Raleway"/>
              </a:rPr>
              <a:t> </a:t>
            </a:r>
            <a:r>
              <a:rPr lang="en-US" sz="1100" dirty="0" err="1">
                <a:solidFill>
                  <a:srgbClr val="000000"/>
                </a:solidFill>
                <a:latin typeface="Raleway"/>
              </a:rPr>
              <a:t>Confidentielles</a:t>
            </a:r>
            <a:r>
              <a:rPr lang="en-US" sz="1100" dirty="0">
                <a:solidFill>
                  <a:srgbClr val="000000"/>
                </a:solidFill>
                <a:latin typeface="Raleway"/>
              </a:rPr>
              <a:t>. Il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est</a:t>
            </a:r>
            <a:r>
              <a:rPr lang="en-US" sz="1100" dirty="0">
                <a:solidFill>
                  <a:srgbClr val="000000"/>
                </a:solidFill>
                <a:latin typeface="Raleway"/>
              </a:rPr>
              <a:t> de </a:t>
            </a:r>
            <a:r>
              <a:rPr lang="en-US" sz="1100" dirty="0" err="1">
                <a:solidFill>
                  <a:srgbClr val="000000"/>
                </a:solidFill>
                <a:latin typeface="Raleway"/>
              </a:rPr>
              <a:t>même</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ce</a:t>
            </a:r>
            <a:r>
              <a:rPr lang="en-US" sz="1100" dirty="0">
                <a:solidFill>
                  <a:srgbClr val="000000"/>
                </a:solidFill>
                <a:latin typeface="Raleway"/>
              </a:rPr>
              <a:t> qui </a:t>
            </a:r>
            <a:r>
              <a:rPr lang="en-US" sz="1100" dirty="0" err="1">
                <a:solidFill>
                  <a:srgbClr val="000000"/>
                </a:solidFill>
                <a:latin typeface="Raleway"/>
              </a:rPr>
              <a:t>concerne</a:t>
            </a:r>
            <a:r>
              <a:rPr lang="en-US" sz="1100" dirty="0">
                <a:solidFill>
                  <a:srgbClr val="000000"/>
                </a:solidFill>
                <a:latin typeface="Raleway"/>
              </a:rPr>
              <a:t> les droits </a:t>
            </a:r>
            <a:r>
              <a:rPr lang="en-US" sz="1100" dirty="0" err="1">
                <a:solidFill>
                  <a:srgbClr val="000000"/>
                </a:solidFill>
                <a:latin typeface="Raleway"/>
              </a:rPr>
              <a:t>d'auteur</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a:t>
            </a:r>
            <a:r>
              <a:rPr lang="en-US" sz="1100" dirty="0" err="1">
                <a:solidFill>
                  <a:srgbClr val="000000"/>
                </a:solidFill>
                <a:latin typeface="Raleway"/>
              </a:rPr>
              <a:t>d'autres</a:t>
            </a:r>
            <a:r>
              <a:rPr lang="en-US" sz="1100" dirty="0">
                <a:solidFill>
                  <a:srgbClr val="000000"/>
                </a:solidFill>
                <a:latin typeface="Raleway"/>
              </a:rPr>
              <a:t> droits attachés à la </a:t>
            </a:r>
            <a:r>
              <a:rPr lang="en-US" sz="1100" dirty="0" err="1">
                <a:solidFill>
                  <a:srgbClr val="000000"/>
                </a:solidFill>
                <a:latin typeface="Raleway"/>
              </a:rPr>
              <a:t>propriété</a:t>
            </a:r>
            <a:r>
              <a:rPr lang="en-US" sz="1100" dirty="0">
                <a:solidFill>
                  <a:srgbClr val="000000"/>
                </a:solidFill>
                <a:latin typeface="Raleway"/>
              </a:rPr>
              <a:t> </a:t>
            </a:r>
            <a:r>
              <a:rPr lang="en-US" sz="1100" dirty="0" err="1">
                <a:solidFill>
                  <a:srgbClr val="000000"/>
                </a:solidFill>
                <a:latin typeface="Raleway"/>
              </a:rPr>
              <a:t>littéraire</a:t>
            </a:r>
            <a:r>
              <a:rPr lang="en-US" sz="1100" dirty="0">
                <a:solidFill>
                  <a:srgbClr val="000000"/>
                </a:solidFill>
                <a:latin typeface="Raleway"/>
              </a:rPr>
              <a:t> et </a:t>
            </a:r>
            <a:r>
              <a:rPr lang="en-US" sz="1100" dirty="0" err="1">
                <a:solidFill>
                  <a:srgbClr val="000000"/>
                </a:solidFill>
                <a:latin typeface="Raleway"/>
              </a:rPr>
              <a:t>artistique</a:t>
            </a:r>
            <a:r>
              <a:rPr lang="en-US" sz="1100" dirty="0">
                <a:solidFill>
                  <a:srgbClr val="000000"/>
                </a:solidFill>
                <a:latin typeface="Raleway"/>
              </a:rPr>
              <a:t> (copyright), les marques de </a:t>
            </a:r>
            <a:r>
              <a:rPr lang="en-US" sz="1100" dirty="0" err="1">
                <a:solidFill>
                  <a:srgbClr val="000000"/>
                </a:solidFill>
                <a:latin typeface="Raleway"/>
              </a:rPr>
              <a:t>fabrique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le secret des affaires.</a:t>
            </a:r>
          </a:p>
          <a:p>
            <a:pPr algn="just">
              <a:lnSpc>
                <a:spcPts val="1540"/>
              </a:lnSpc>
            </a:pPr>
            <a:r>
              <a:rPr lang="en-US" sz="1100" dirty="0">
                <a:solidFill>
                  <a:srgbClr val="000000"/>
                </a:solidFill>
                <a:latin typeface="Raleway"/>
              </a:rPr>
              <a:t>Les droits de </a:t>
            </a:r>
            <a:r>
              <a:rPr lang="en-US" sz="1100" dirty="0" err="1">
                <a:solidFill>
                  <a:srgbClr val="000000"/>
                </a:solidFill>
                <a:latin typeface="Raleway"/>
              </a:rPr>
              <a:t>propriété</a:t>
            </a:r>
            <a:r>
              <a:rPr lang="en-US" sz="1100" dirty="0">
                <a:solidFill>
                  <a:srgbClr val="000000"/>
                </a:solidFill>
                <a:latin typeface="Raleway"/>
              </a:rPr>
              <a:t> </a:t>
            </a:r>
            <a:r>
              <a:rPr lang="en-US" sz="1100" dirty="0" err="1">
                <a:solidFill>
                  <a:srgbClr val="000000"/>
                </a:solidFill>
                <a:latin typeface="Raleway"/>
              </a:rPr>
              <a:t>intellectuelle</a:t>
            </a:r>
            <a:r>
              <a:rPr lang="en-US" sz="1100" dirty="0">
                <a:solidFill>
                  <a:srgbClr val="000000"/>
                </a:solidFill>
                <a:latin typeface="Raleway"/>
              </a:rPr>
              <a:t> sur </a:t>
            </a:r>
            <a:r>
              <a:rPr lang="en-US" sz="1100" dirty="0" err="1">
                <a:solidFill>
                  <a:srgbClr val="000000"/>
                </a:solidFill>
                <a:latin typeface="Raleway"/>
              </a:rPr>
              <a:t>toutes</a:t>
            </a:r>
            <a:r>
              <a:rPr lang="en-US" sz="1100" dirty="0">
                <a:solidFill>
                  <a:srgbClr val="000000"/>
                </a:solidFill>
                <a:latin typeface="Raleway"/>
              </a:rPr>
              <a:t> les </a:t>
            </a:r>
            <a:r>
              <a:rPr lang="en-US" sz="1100" dirty="0" err="1">
                <a:solidFill>
                  <a:srgbClr val="000000"/>
                </a:solidFill>
                <a:latin typeface="Raleway"/>
              </a:rPr>
              <a:t>Informations</a:t>
            </a:r>
            <a:r>
              <a:rPr lang="en-US" sz="1100" dirty="0">
                <a:solidFill>
                  <a:srgbClr val="000000"/>
                </a:solidFill>
                <a:latin typeface="Raleway"/>
              </a:rPr>
              <a:t> </a:t>
            </a:r>
            <a:r>
              <a:rPr lang="en-US" sz="1100" dirty="0" err="1">
                <a:solidFill>
                  <a:srgbClr val="000000"/>
                </a:solidFill>
                <a:latin typeface="Raleway"/>
              </a:rPr>
              <a:t>confidentielles</a:t>
            </a:r>
            <a:r>
              <a:rPr lang="en-US" sz="1100" dirty="0">
                <a:solidFill>
                  <a:srgbClr val="000000"/>
                </a:solidFill>
                <a:latin typeface="Raleway"/>
              </a:rPr>
              <a:t> </a:t>
            </a:r>
            <a:r>
              <a:rPr lang="en-US" sz="1100" dirty="0" err="1">
                <a:solidFill>
                  <a:srgbClr val="000000"/>
                </a:solidFill>
                <a:latin typeface="Raleway"/>
              </a:rPr>
              <a:t>qu’une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divulgue</a:t>
            </a:r>
            <a:r>
              <a:rPr lang="en-US" sz="1100" dirty="0">
                <a:solidFill>
                  <a:srgbClr val="000000"/>
                </a:solidFill>
                <a:latin typeface="Raleway"/>
              </a:rPr>
              <a:t> à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a:t>
            </a:r>
            <a:r>
              <a:rPr lang="en-US" sz="1100" dirty="0" err="1">
                <a:solidFill>
                  <a:srgbClr val="000000"/>
                </a:solidFill>
                <a:latin typeface="Raleway"/>
              </a:rPr>
              <a:t>appartient</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tout état de cause, sous </a:t>
            </a:r>
            <a:r>
              <a:rPr lang="en-US" sz="1100" dirty="0" err="1">
                <a:solidFill>
                  <a:srgbClr val="000000"/>
                </a:solidFill>
                <a:latin typeface="Raleway"/>
              </a:rPr>
              <a:t>réserve</a:t>
            </a:r>
            <a:r>
              <a:rPr lang="en-US" sz="1100" dirty="0">
                <a:solidFill>
                  <a:srgbClr val="000000"/>
                </a:solidFill>
                <a:latin typeface="Raleway"/>
              </a:rPr>
              <a:t> des droits des tiers, à la </a:t>
            </a:r>
            <a:r>
              <a:rPr lang="en-US" sz="1100" dirty="0" err="1">
                <a:solidFill>
                  <a:srgbClr val="000000"/>
                </a:solidFill>
                <a:latin typeface="Raleway"/>
              </a:rPr>
              <a:t>Partie</a:t>
            </a:r>
            <a:r>
              <a:rPr lang="en-US" sz="1100" dirty="0">
                <a:solidFill>
                  <a:srgbClr val="000000"/>
                </a:solidFill>
                <a:latin typeface="Raleway"/>
              </a:rPr>
              <a:t> qui </a:t>
            </a:r>
            <a:r>
              <a:rPr lang="en-US" sz="1100" dirty="0" err="1">
                <a:solidFill>
                  <a:srgbClr val="000000"/>
                </a:solidFill>
                <a:latin typeface="Raleway"/>
              </a:rPr>
              <a:t>divulgue</a:t>
            </a:r>
            <a:r>
              <a:rPr lang="en-US" sz="1100" dirty="0">
                <a:solidFill>
                  <a:srgbClr val="000000"/>
                </a:solidFill>
                <a:latin typeface="Raleway"/>
              </a:rPr>
              <a:t>.</a:t>
            </a:r>
          </a:p>
          <a:p>
            <a:pPr algn="just">
              <a:lnSpc>
                <a:spcPts val="1540"/>
              </a:lnSpc>
            </a:pPr>
            <a:r>
              <a:rPr lang="en-US" sz="1100" dirty="0">
                <a:solidFill>
                  <a:srgbClr val="000000"/>
                </a:solidFill>
                <a:latin typeface="Raleway"/>
              </a:rPr>
              <a:t> </a:t>
            </a:r>
          </a:p>
          <a:p>
            <a:pPr algn="just">
              <a:lnSpc>
                <a:spcPts val="1540"/>
              </a:lnSpc>
            </a:pPr>
            <a:r>
              <a:rPr lang="en-US" sz="1100" dirty="0">
                <a:solidFill>
                  <a:srgbClr val="000000"/>
                </a:solidFill>
                <a:latin typeface="Raleway"/>
              </a:rPr>
              <a:t>3</a:t>
            </a:r>
            <a:r>
              <a:rPr lang="en-US" sz="1100" u="sng" dirty="0">
                <a:solidFill>
                  <a:srgbClr val="000000"/>
                </a:solidFill>
                <a:latin typeface="Raleway"/>
              </a:rPr>
              <a:t>.5 Le </a:t>
            </a:r>
            <a:r>
              <a:rPr lang="en-US" sz="1100" u="sng" dirty="0" err="1">
                <a:solidFill>
                  <a:srgbClr val="000000"/>
                </a:solidFill>
                <a:latin typeface="Raleway"/>
              </a:rPr>
              <a:t>terme</a:t>
            </a:r>
            <a:r>
              <a:rPr lang="en-US" sz="1100" u="sng" dirty="0">
                <a:solidFill>
                  <a:srgbClr val="000000"/>
                </a:solidFill>
                <a:latin typeface="Raleway"/>
              </a:rPr>
              <a:t> </a:t>
            </a:r>
            <a:r>
              <a:rPr lang="en-US" sz="1100" u="sng" dirty="0" err="1">
                <a:solidFill>
                  <a:srgbClr val="000000"/>
                </a:solidFill>
                <a:latin typeface="Raleway"/>
              </a:rPr>
              <a:t>ou</a:t>
            </a:r>
            <a:r>
              <a:rPr lang="en-US" sz="1100" u="sng" dirty="0">
                <a:solidFill>
                  <a:srgbClr val="000000"/>
                </a:solidFill>
                <a:latin typeface="Raleway"/>
              </a:rPr>
              <a:t> la </a:t>
            </a:r>
            <a:r>
              <a:rPr lang="en-US" sz="1100" u="sng" dirty="0" err="1">
                <a:solidFill>
                  <a:srgbClr val="000000"/>
                </a:solidFill>
                <a:latin typeface="Raleway"/>
              </a:rPr>
              <a:t>résiliation</a:t>
            </a:r>
            <a:r>
              <a:rPr lang="en-US" sz="1100" u="sng" dirty="0">
                <a:solidFill>
                  <a:srgbClr val="000000"/>
                </a:solidFill>
                <a:latin typeface="Raleway"/>
              </a:rPr>
              <a:t> du </a:t>
            </a:r>
            <a:r>
              <a:rPr lang="en-US" sz="1100" u="sng" dirty="0" err="1">
                <a:solidFill>
                  <a:srgbClr val="000000"/>
                </a:solidFill>
                <a:latin typeface="Raleway"/>
              </a:rPr>
              <a:t>présent</a:t>
            </a:r>
            <a:r>
              <a:rPr lang="en-US" sz="1100" u="sng" dirty="0">
                <a:solidFill>
                  <a:srgbClr val="000000"/>
                </a:solidFill>
                <a:latin typeface="Raleway"/>
              </a:rPr>
              <a:t> Accord </a:t>
            </a:r>
            <a:r>
              <a:rPr lang="en-US" sz="1100" u="sng" dirty="0" err="1">
                <a:solidFill>
                  <a:srgbClr val="000000"/>
                </a:solidFill>
                <a:latin typeface="Raleway"/>
              </a:rPr>
              <a:t>n'aura</a:t>
            </a:r>
            <a:r>
              <a:rPr lang="en-US" sz="1100" u="sng" dirty="0">
                <a:solidFill>
                  <a:srgbClr val="000000"/>
                </a:solidFill>
                <a:latin typeface="Raleway"/>
              </a:rPr>
              <a:t> pas pour </a:t>
            </a:r>
            <a:r>
              <a:rPr lang="en-US" sz="1100" u="sng" dirty="0" err="1">
                <a:solidFill>
                  <a:srgbClr val="000000"/>
                </a:solidFill>
                <a:latin typeface="Raleway"/>
              </a:rPr>
              <a:t>effet</a:t>
            </a:r>
            <a:r>
              <a:rPr lang="en-US" sz="1100" u="sng" dirty="0">
                <a:solidFill>
                  <a:srgbClr val="000000"/>
                </a:solidFill>
                <a:latin typeface="Raleway"/>
              </a:rPr>
              <a:t> de </a:t>
            </a:r>
            <a:r>
              <a:rPr lang="en-US" sz="1100" u="sng" dirty="0" err="1">
                <a:solidFill>
                  <a:srgbClr val="000000"/>
                </a:solidFill>
                <a:latin typeface="Raleway"/>
              </a:rPr>
              <a:t>dégager</a:t>
            </a:r>
            <a:r>
              <a:rPr lang="en-US" sz="1100" u="sng" dirty="0">
                <a:solidFill>
                  <a:srgbClr val="000000"/>
                </a:solidFill>
                <a:latin typeface="Raleway"/>
              </a:rPr>
              <a:t> les Parties de </a:t>
            </a:r>
            <a:r>
              <a:rPr lang="en-US" sz="1100" u="sng" dirty="0" err="1">
                <a:solidFill>
                  <a:srgbClr val="000000"/>
                </a:solidFill>
                <a:latin typeface="Raleway"/>
              </a:rPr>
              <a:t>leur</a:t>
            </a:r>
            <a:r>
              <a:rPr lang="en-US" sz="1100" u="sng" dirty="0">
                <a:solidFill>
                  <a:srgbClr val="000000"/>
                </a:solidFill>
                <a:latin typeface="Raleway"/>
              </a:rPr>
              <a:t> obligation de respecter les dispositions </a:t>
            </a:r>
            <a:r>
              <a:rPr lang="en-US" sz="1100" u="sng" dirty="0" err="1">
                <a:solidFill>
                  <a:srgbClr val="000000"/>
                </a:solidFill>
                <a:latin typeface="Raleway"/>
              </a:rPr>
              <a:t>dudit</a:t>
            </a:r>
            <a:r>
              <a:rPr lang="en-US" sz="1100" u="sng" dirty="0">
                <a:solidFill>
                  <a:srgbClr val="000000"/>
                </a:solidFill>
                <a:latin typeface="Raleway"/>
              </a:rPr>
              <a:t> Accord </a:t>
            </a:r>
            <a:r>
              <a:rPr lang="en-US" sz="1100" u="sng" dirty="0" err="1">
                <a:solidFill>
                  <a:srgbClr val="000000"/>
                </a:solidFill>
                <a:latin typeface="Raleway"/>
              </a:rPr>
              <a:t>concernant</a:t>
            </a:r>
            <a:r>
              <a:rPr lang="en-US" sz="1100" u="sng" dirty="0">
                <a:solidFill>
                  <a:srgbClr val="000000"/>
                </a:solidFill>
                <a:latin typeface="Raleway"/>
              </a:rPr>
              <a:t> </a:t>
            </a:r>
            <a:r>
              <a:rPr lang="en-US" sz="1100" u="sng" dirty="0" err="1">
                <a:solidFill>
                  <a:srgbClr val="000000"/>
                </a:solidFill>
                <a:latin typeface="Raleway"/>
              </a:rPr>
              <a:t>l'utilisation</a:t>
            </a:r>
            <a:r>
              <a:rPr lang="en-US" sz="1100" u="sng" dirty="0">
                <a:solidFill>
                  <a:srgbClr val="000000"/>
                </a:solidFill>
                <a:latin typeface="Raleway"/>
              </a:rPr>
              <a:t> et la protection des </a:t>
            </a:r>
            <a:r>
              <a:rPr lang="en-US" sz="1100" u="sng" dirty="0" err="1">
                <a:solidFill>
                  <a:srgbClr val="000000"/>
                </a:solidFill>
                <a:latin typeface="Raleway"/>
              </a:rPr>
              <a:t>Informations</a:t>
            </a:r>
            <a:r>
              <a:rPr lang="en-US" sz="1100" u="sng" dirty="0">
                <a:solidFill>
                  <a:srgbClr val="000000"/>
                </a:solidFill>
                <a:latin typeface="Raleway"/>
              </a:rPr>
              <a:t> </a:t>
            </a:r>
            <a:r>
              <a:rPr lang="en-US" sz="1100" u="sng" dirty="0" err="1">
                <a:solidFill>
                  <a:srgbClr val="000000"/>
                </a:solidFill>
                <a:latin typeface="Raleway"/>
              </a:rPr>
              <a:t>confidentielles</a:t>
            </a:r>
            <a:r>
              <a:rPr lang="en-US" sz="1100" u="sng" dirty="0">
                <a:solidFill>
                  <a:srgbClr val="000000"/>
                </a:solidFill>
                <a:latin typeface="Raleway"/>
              </a:rPr>
              <a:t> reçues </a:t>
            </a:r>
            <a:r>
              <a:rPr lang="en-US" sz="1100" u="sng" dirty="0" err="1">
                <a:solidFill>
                  <a:srgbClr val="000000"/>
                </a:solidFill>
                <a:latin typeface="Raleway"/>
              </a:rPr>
              <a:t>avant</a:t>
            </a:r>
            <a:r>
              <a:rPr lang="en-US" sz="1100" u="sng" dirty="0">
                <a:solidFill>
                  <a:srgbClr val="000000"/>
                </a:solidFill>
                <a:latin typeface="Raleway"/>
              </a:rPr>
              <a:t> la date de la </a:t>
            </a:r>
            <a:r>
              <a:rPr lang="en-US" sz="1100" u="sng" dirty="0" err="1">
                <a:solidFill>
                  <a:srgbClr val="000000"/>
                </a:solidFill>
                <a:latin typeface="Raleway"/>
              </a:rPr>
              <a:t>résiliation</a:t>
            </a:r>
            <a:r>
              <a:rPr lang="en-US" sz="1100" u="sng" dirty="0">
                <a:solidFill>
                  <a:srgbClr val="000000"/>
                </a:solidFill>
                <a:latin typeface="Raleway"/>
              </a:rPr>
              <a:t> </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l'arrivée</a:t>
            </a:r>
            <a:r>
              <a:rPr lang="en-US" sz="1100" u="sng" dirty="0">
                <a:solidFill>
                  <a:srgbClr val="000000"/>
                </a:solidFill>
                <a:latin typeface="Raleway"/>
              </a:rPr>
              <a:t> du </a:t>
            </a:r>
            <a:r>
              <a:rPr lang="en-US" sz="1100" u="sng" dirty="0" err="1">
                <a:solidFill>
                  <a:srgbClr val="000000"/>
                </a:solidFill>
                <a:latin typeface="Raleway"/>
              </a:rPr>
              <a:t>terme</a:t>
            </a:r>
            <a:r>
              <a:rPr lang="en-US" sz="1100" u="sng" dirty="0">
                <a:solidFill>
                  <a:srgbClr val="000000"/>
                </a:solidFill>
                <a:latin typeface="Raleway"/>
              </a:rPr>
              <a:t>; </a:t>
            </a:r>
            <a:r>
              <a:rPr lang="en-US" sz="1100" u="sng" dirty="0" err="1">
                <a:solidFill>
                  <a:srgbClr val="000000"/>
                </a:solidFill>
                <a:latin typeface="Raleway"/>
              </a:rPr>
              <a:t>ces</a:t>
            </a:r>
            <a:r>
              <a:rPr lang="en-US" sz="1100" u="sng" dirty="0">
                <a:solidFill>
                  <a:srgbClr val="000000"/>
                </a:solidFill>
                <a:latin typeface="Raleway"/>
              </a:rPr>
              <a:t> obligations </a:t>
            </a:r>
            <a:r>
              <a:rPr lang="en-US" sz="1100" u="sng" dirty="0" err="1">
                <a:solidFill>
                  <a:srgbClr val="000000"/>
                </a:solidFill>
                <a:latin typeface="Raleway"/>
              </a:rPr>
              <a:t>restent</a:t>
            </a:r>
            <a:r>
              <a:rPr lang="en-US" sz="1100" u="sng" dirty="0">
                <a:solidFill>
                  <a:srgbClr val="000000"/>
                </a:solidFill>
                <a:latin typeface="Raleway"/>
              </a:rPr>
              <a:t> </a:t>
            </a:r>
            <a:r>
              <a:rPr lang="en-US" sz="1100" u="sng" dirty="0" err="1">
                <a:solidFill>
                  <a:srgbClr val="000000"/>
                </a:solidFill>
                <a:latin typeface="Raleway"/>
              </a:rPr>
              <a:t>en</a:t>
            </a:r>
            <a:r>
              <a:rPr lang="en-US" sz="1100" u="sng" dirty="0">
                <a:solidFill>
                  <a:srgbClr val="000000"/>
                </a:solidFill>
                <a:latin typeface="Raleway"/>
              </a:rPr>
              <a:t> </a:t>
            </a:r>
            <a:r>
              <a:rPr lang="en-US" sz="1100" u="sng" dirty="0" err="1">
                <a:solidFill>
                  <a:srgbClr val="000000"/>
                </a:solidFill>
                <a:latin typeface="Raleway"/>
              </a:rPr>
              <a:t>vigueur</a:t>
            </a:r>
            <a:r>
              <a:rPr lang="en-US" sz="1100" u="sng" dirty="0">
                <a:solidFill>
                  <a:srgbClr val="000000"/>
                </a:solidFill>
                <a:latin typeface="Raleway"/>
              </a:rPr>
              <a:t> pendant la </a:t>
            </a:r>
            <a:r>
              <a:rPr lang="en-US" sz="1100" u="sng" dirty="0" err="1">
                <a:solidFill>
                  <a:srgbClr val="000000"/>
                </a:solidFill>
                <a:latin typeface="Raleway"/>
              </a:rPr>
              <a:t>période</a:t>
            </a:r>
            <a:r>
              <a:rPr lang="en-US" sz="1100" u="sng" dirty="0">
                <a:solidFill>
                  <a:srgbClr val="000000"/>
                </a:solidFill>
                <a:latin typeface="Raleway"/>
              </a:rPr>
              <a:t> </a:t>
            </a:r>
            <a:r>
              <a:rPr lang="en-US" sz="1100" u="sng" dirty="0" err="1">
                <a:solidFill>
                  <a:srgbClr val="000000"/>
                </a:solidFill>
                <a:latin typeface="Raleway"/>
              </a:rPr>
              <a:t>définie</a:t>
            </a:r>
            <a:r>
              <a:rPr lang="en-US" sz="1100" u="sng" dirty="0">
                <a:solidFill>
                  <a:srgbClr val="000000"/>
                </a:solidFill>
                <a:latin typeface="Raleway"/>
              </a:rPr>
              <a:t> à </a:t>
            </a:r>
            <a:r>
              <a:rPr lang="en-US" sz="1100" u="sng" dirty="0" err="1">
                <a:solidFill>
                  <a:srgbClr val="000000"/>
                </a:solidFill>
                <a:latin typeface="Raleway"/>
              </a:rPr>
              <a:t>l’article</a:t>
            </a:r>
            <a:r>
              <a:rPr lang="en-US" sz="1100" u="sng" dirty="0">
                <a:solidFill>
                  <a:srgbClr val="000000"/>
                </a:solidFill>
                <a:latin typeface="Raleway"/>
              </a:rPr>
              <a:t> 2.</a:t>
            </a:r>
          </a:p>
          <a:p>
            <a:pPr algn="just">
              <a:lnSpc>
                <a:spcPts val="1540"/>
              </a:lnSpc>
            </a:pPr>
            <a:r>
              <a:rPr lang="en-US" sz="1100" u="sng" dirty="0">
                <a:solidFill>
                  <a:srgbClr val="000000"/>
                </a:solidFill>
                <a:latin typeface="Raleway"/>
              </a:rPr>
              <a:t> </a:t>
            </a:r>
          </a:p>
          <a:p>
            <a:pPr algn="just">
              <a:lnSpc>
                <a:spcPts val="1540"/>
              </a:lnSpc>
            </a:pPr>
            <a:r>
              <a:rPr lang="en-US" sz="1100" u="sng" dirty="0">
                <a:solidFill>
                  <a:srgbClr val="000000"/>
                </a:solidFill>
                <a:latin typeface="Raleway"/>
              </a:rPr>
              <a:t>Article 4 – Engagements de non-concurrence </a:t>
            </a:r>
          </a:p>
          <a:p>
            <a:pPr algn="just">
              <a:lnSpc>
                <a:spcPts val="1540"/>
              </a:lnSpc>
            </a:pPr>
            <a:r>
              <a:rPr lang="en-US" sz="1100" u="sng" dirty="0">
                <a:solidFill>
                  <a:srgbClr val="000000"/>
                </a:solidFill>
                <a:latin typeface="Raleway"/>
              </a:rPr>
              <a:t>Les Parties </a:t>
            </a:r>
            <a:r>
              <a:rPr lang="en-US" sz="1100" u="sng" dirty="0" err="1">
                <a:solidFill>
                  <a:srgbClr val="000000"/>
                </a:solidFill>
                <a:latin typeface="Raleway"/>
              </a:rPr>
              <a:t>déclarent</a:t>
            </a:r>
            <a:r>
              <a:rPr lang="en-US" sz="1100" u="sng" dirty="0">
                <a:solidFill>
                  <a:srgbClr val="000000"/>
                </a:solidFill>
                <a:latin typeface="Raleway"/>
              </a:rPr>
              <a:t> et </a:t>
            </a:r>
            <a:r>
              <a:rPr lang="en-US" sz="1100" u="sng" dirty="0" err="1">
                <a:solidFill>
                  <a:srgbClr val="000000"/>
                </a:solidFill>
                <a:latin typeface="Raleway"/>
              </a:rPr>
              <a:t>reconnaissent</a:t>
            </a:r>
            <a:r>
              <a:rPr lang="en-US" sz="1100" u="sng" dirty="0">
                <a:solidFill>
                  <a:srgbClr val="000000"/>
                </a:solidFill>
                <a:latin typeface="Raleway"/>
              </a:rPr>
              <a:t> que les </a:t>
            </a:r>
            <a:r>
              <a:rPr lang="en-US" sz="1100" u="sng" dirty="0" err="1">
                <a:solidFill>
                  <a:srgbClr val="000000"/>
                </a:solidFill>
                <a:latin typeface="Raleway"/>
              </a:rPr>
              <a:t>Informations</a:t>
            </a:r>
            <a:r>
              <a:rPr lang="en-US" sz="1100" u="sng" dirty="0">
                <a:solidFill>
                  <a:srgbClr val="000000"/>
                </a:solidFill>
                <a:latin typeface="Raleway"/>
              </a:rPr>
              <a:t> </a:t>
            </a:r>
            <a:r>
              <a:rPr lang="en-US" sz="1100" u="sng" dirty="0" err="1">
                <a:solidFill>
                  <a:srgbClr val="000000"/>
                </a:solidFill>
                <a:latin typeface="Raleway"/>
              </a:rPr>
              <a:t>confidentielles</a:t>
            </a:r>
            <a:r>
              <a:rPr lang="en-US" sz="1100" u="sng" dirty="0">
                <a:solidFill>
                  <a:srgbClr val="000000"/>
                </a:solidFill>
                <a:latin typeface="Raleway"/>
              </a:rPr>
              <a:t> qui </a:t>
            </a:r>
            <a:r>
              <a:rPr lang="en-US" sz="1100" u="sng" dirty="0" err="1">
                <a:solidFill>
                  <a:srgbClr val="000000"/>
                </a:solidFill>
                <a:latin typeface="Raleway"/>
              </a:rPr>
              <a:t>pourraient</a:t>
            </a:r>
            <a:r>
              <a:rPr lang="en-US" sz="1100" u="sng" dirty="0">
                <a:solidFill>
                  <a:srgbClr val="000000"/>
                </a:solidFill>
                <a:latin typeface="Raleway"/>
              </a:rPr>
              <a:t> </a:t>
            </a:r>
            <a:r>
              <a:rPr lang="en-US" sz="1100" u="sng" dirty="0" err="1">
                <a:solidFill>
                  <a:srgbClr val="000000"/>
                </a:solidFill>
                <a:latin typeface="Raleway"/>
              </a:rPr>
              <a:t>leur</a:t>
            </a:r>
            <a:r>
              <a:rPr lang="en-US" sz="1100" u="sng" dirty="0">
                <a:solidFill>
                  <a:srgbClr val="000000"/>
                </a:solidFill>
                <a:latin typeface="Raleway"/>
              </a:rPr>
              <a:t> </a:t>
            </a:r>
            <a:r>
              <a:rPr lang="en-US" sz="1100" u="sng" dirty="0" err="1">
                <a:solidFill>
                  <a:srgbClr val="000000"/>
                </a:solidFill>
                <a:latin typeface="Raleway"/>
              </a:rPr>
              <a:t>être</a:t>
            </a:r>
            <a:r>
              <a:rPr lang="en-US" sz="1100" u="sng" dirty="0">
                <a:solidFill>
                  <a:srgbClr val="000000"/>
                </a:solidFill>
                <a:latin typeface="Raleway"/>
              </a:rPr>
              <a:t> </a:t>
            </a:r>
            <a:r>
              <a:rPr lang="en-US" sz="1100" u="sng" dirty="0" err="1">
                <a:solidFill>
                  <a:srgbClr val="000000"/>
                </a:solidFill>
                <a:latin typeface="Raleway"/>
              </a:rPr>
              <a:t>communiquées</a:t>
            </a:r>
            <a:r>
              <a:rPr lang="en-US" sz="1100" u="sng" dirty="0">
                <a:solidFill>
                  <a:srgbClr val="000000"/>
                </a:solidFill>
                <a:latin typeface="Raleway"/>
              </a:rPr>
              <a:t>, </a:t>
            </a:r>
            <a:r>
              <a:rPr lang="en-US" sz="1100" u="sng" dirty="0" err="1">
                <a:solidFill>
                  <a:srgbClr val="000000"/>
                </a:solidFill>
                <a:latin typeface="Raleway"/>
              </a:rPr>
              <a:t>en</a:t>
            </a:r>
            <a:r>
              <a:rPr lang="en-US" sz="1100" u="sng" dirty="0">
                <a:solidFill>
                  <a:srgbClr val="000000"/>
                </a:solidFill>
                <a:latin typeface="Raleway"/>
              </a:rPr>
              <a:t> particulier les Applications et le Savoir-faire, </a:t>
            </a:r>
            <a:r>
              <a:rPr lang="en-US" sz="1100" u="sng" dirty="0" err="1">
                <a:solidFill>
                  <a:srgbClr val="000000"/>
                </a:solidFill>
                <a:latin typeface="Raleway"/>
              </a:rPr>
              <a:t>ont</a:t>
            </a:r>
            <a:r>
              <a:rPr lang="en-US" sz="1100" u="sng" dirty="0">
                <a:solidFill>
                  <a:srgbClr val="000000"/>
                </a:solidFill>
                <a:latin typeface="Raleway"/>
              </a:rPr>
              <a:t> </a:t>
            </a:r>
            <a:r>
              <a:rPr lang="en-US" sz="1100" u="sng" dirty="0" err="1">
                <a:solidFill>
                  <a:srgbClr val="000000"/>
                </a:solidFill>
                <a:latin typeface="Raleway"/>
              </a:rPr>
              <a:t>été</a:t>
            </a:r>
            <a:r>
              <a:rPr lang="en-US" sz="1100" u="sng" dirty="0">
                <a:solidFill>
                  <a:srgbClr val="000000"/>
                </a:solidFill>
                <a:latin typeface="Raleway"/>
              </a:rPr>
              <a:t> </a:t>
            </a:r>
            <a:r>
              <a:rPr lang="en-US" sz="1100" u="sng" dirty="0" err="1">
                <a:solidFill>
                  <a:srgbClr val="000000"/>
                </a:solidFill>
                <a:latin typeface="Raleway"/>
              </a:rPr>
              <a:t>développées</a:t>
            </a:r>
            <a:r>
              <a:rPr lang="en-US" sz="1100" u="sng" dirty="0">
                <a:solidFill>
                  <a:srgbClr val="000000"/>
                </a:solidFill>
                <a:latin typeface="Raleway"/>
              </a:rPr>
              <a:t> et </a:t>
            </a:r>
            <a:r>
              <a:rPr lang="en-US" sz="1100" u="sng" dirty="0" err="1">
                <a:solidFill>
                  <a:srgbClr val="000000"/>
                </a:solidFill>
                <a:latin typeface="Raleway"/>
              </a:rPr>
              <a:t>obtenues</a:t>
            </a:r>
            <a:r>
              <a:rPr lang="en-US" sz="1100" u="sng" dirty="0">
                <a:solidFill>
                  <a:srgbClr val="000000"/>
                </a:solidFill>
                <a:latin typeface="Raleway"/>
              </a:rPr>
              <a:t> grâce à des </a:t>
            </a:r>
            <a:r>
              <a:rPr lang="en-US" sz="1100" u="sng" dirty="0" err="1">
                <a:solidFill>
                  <a:srgbClr val="000000"/>
                </a:solidFill>
                <a:latin typeface="Raleway"/>
              </a:rPr>
              <a:t>investissements</a:t>
            </a:r>
            <a:r>
              <a:rPr lang="en-US" sz="1100" u="sng" dirty="0">
                <a:solidFill>
                  <a:srgbClr val="000000"/>
                </a:solidFill>
                <a:latin typeface="Raleway"/>
              </a:rPr>
              <a:t> très </a:t>
            </a:r>
            <a:r>
              <a:rPr lang="en-US" sz="1100" u="sng" dirty="0" err="1">
                <a:solidFill>
                  <a:srgbClr val="000000"/>
                </a:solidFill>
                <a:latin typeface="Raleway"/>
              </a:rPr>
              <a:t>importants</a:t>
            </a:r>
            <a:r>
              <a:rPr lang="en-US" sz="1100" u="sng" dirty="0">
                <a:solidFill>
                  <a:srgbClr val="000000"/>
                </a:solidFill>
                <a:latin typeface="Raleway"/>
              </a:rPr>
              <a:t> et que </a:t>
            </a:r>
            <a:r>
              <a:rPr lang="en-US" sz="1100" u="sng" dirty="0" err="1">
                <a:solidFill>
                  <a:srgbClr val="000000"/>
                </a:solidFill>
                <a:latin typeface="Raleway"/>
              </a:rPr>
              <a:t>celles</a:t>
            </a:r>
            <a:r>
              <a:rPr lang="en-US" sz="1100" u="sng" dirty="0">
                <a:solidFill>
                  <a:srgbClr val="000000"/>
                </a:solidFill>
                <a:latin typeface="Raleway"/>
              </a:rPr>
              <a:t>-ci constituent </a:t>
            </a:r>
            <a:r>
              <a:rPr lang="en-US" sz="1100" u="sng" dirty="0" err="1">
                <a:solidFill>
                  <a:srgbClr val="000000"/>
                </a:solidFill>
                <a:latin typeface="Raleway"/>
              </a:rPr>
              <a:t>une</a:t>
            </a:r>
            <a:r>
              <a:rPr lang="en-US" sz="1100" u="sng" dirty="0">
                <a:solidFill>
                  <a:srgbClr val="000000"/>
                </a:solidFill>
                <a:latin typeface="Raleway"/>
              </a:rPr>
              <a:t> innovation majeure et </a:t>
            </a:r>
            <a:r>
              <a:rPr lang="en-US" sz="1100" u="sng" dirty="0" err="1">
                <a:solidFill>
                  <a:srgbClr val="000000"/>
                </a:solidFill>
                <a:latin typeface="Raleway"/>
              </a:rPr>
              <a:t>représentent</a:t>
            </a:r>
            <a:r>
              <a:rPr lang="en-US" sz="1100" u="sng" dirty="0">
                <a:solidFill>
                  <a:srgbClr val="000000"/>
                </a:solidFill>
                <a:latin typeface="Raleway"/>
              </a:rPr>
              <a:t> un </a:t>
            </a:r>
            <a:r>
              <a:rPr lang="en-US" sz="1100" u="sng" dirty="0" err="1">
                <a:solidFill>
                  <a:srgbClr val="000000"/>
                </a:solidFill>
                <a:latin typeface="Raleway"/>
              </a:rPr>
              <a:t>avantage</a:t>
            </a:r>
            <a:r>
              <a:rPr lang="en-US" sz="1100" u="sng" dirty="0">
                <a:solidFill>
                  <a:srgbClr val="000000"/>
                </a:solidFill>
                <a:latin typeface="Raleway"/>
              </a:rPr>
              <a:t> </a:t>
            </a:r>
            <a:r>
              <a:rPr lang="en-US" sz="1100" u="sng" dirty="0" err="1">
                <a:solidFill>
                  <a:srgbClr val="000000"/>
                </a:solidFill>
                <a:latin typeface="Raleway"/>
              </a:rPr>
              <a:t>significatif</a:t>
            </a:r>
            <a:r>
              <a:rPr lang="en-US" sz="1100" u="sng" dirty="0">
                <a:solidFill>
                  <a:srgbClr val="000000"/>
                </a:solidFill>
                <a:latin typeface="Raleway"/>
              </a:rPr>
              <a:t> vis-à-vis de la concurrence. </a:t>
            </a:r>
          </a:p>
          <a:p>
            <a:pPr algn="just">
              <a:lnSpc>
                <a:spcPts val="1540"/>
              </a:lnSpc>
            </a:pPr>
            <a:r>
              <a:rPr lang="en-US" sz="1100" u="sng" dirty="0">
                <a:solidFill>
                  <a:srgbClr val="000000"/>
                </a:solidFill>
                <a:latin typeface="Raleway"/>
              </a:rPr>
              <a:t>En </a:t>
            </a:r>
            <a:r>
              <a:rPr lang="en-US" sz="1100" u="sng" dirty="0" err="1">
                <a:solidFill>
                  <a:srgbClr val="000000"/>
                </a:solidFill>
                <a:latin typeface="Raleway"/>
              </a:rPr>
              <a:t>conséquence</a:t>
            </a:r>
            <a:r>
              <a:rPr lang="en-US" sz="1100" u="sng" dirty="0">
                <a:solidFill>
                  <a:srgbClr val="000000"/>
                </a:solidFill>
                <a:latin typeface="Raleway"/>
              </a:rPr>
              <a:t>, sans </a:t>
            </a:r>
            <a:r>
              <a:rPr lang="en-US" sz="1100" u="sng" dirty="0" err="1">
                <a:solidFill>
                  <a:srgbClr val="000000"/>
                </a:solidFill>
                <a:latin typeface="Raleway"/>
              </a:rPr>
              <a:t>préjudice</a:t>
            </a:r>
            <a:r>
              <a:rPr lang="en-US" sz="1100" u="sng" dirty="0">
                <a:solidFill>
                  <a:srgbClr val="000000"/>
                </a:solidFill>
                <a:latin typeface="Raleway"/>
              </a:rPr>
              <a:t> des dispositions de </a:t>
            </a:r>
            <a:r>
              <a:rPr lang="en-US" sz="1100" u="sng" dirty="0" err="1">
                <a:solidFill>
                  <a:srgbClr val="000000"/>
                </a:solidFill>
                <a:latin typeface="Raleway"/>
              </a:rPr>
              <a:t>l’article</a:t>
            </a:r>
            <a:r>
              <a:rPr lang="en-US" sz="1100" u="sng" dirty="0">
                <a:solidFill>
                  <a:srgbClr val="000000"/>
                </a:solidFill>
                <a:latin typeface="Raleway"/>
              </a:rPr>
              <a:t> 3 ci-dessus, les Parties </a:t>
            </a:r>
            <a:r>
              <a:rPr lang="en-US" sz="1100" u="sng" dirty="0" err="1">
                <a:solidFill>
                  <a:srgbClr val="000000"/>
                </a:solidFill>
                <a:latin typeface="Raleway"/>
              </a:rPr>
              <a:t>s’engagent</a:t>
            </a:r>
            <a:r>
              <a:rPr lang="en-US" sz="1100" u="sng" dirty="0">
                <a:solidFill>
                  <a:srgbClr val="000000"/>
                </a:solidFill>
                <a:latin typeface="Raleway"/>
              </a:rPr>
              <a:t>, pour la durée et le </a:t>
            </a:r>
            <a:r>
              <a:rPr lang="en-US" sz="1100" u="sng" dirty="0" err="1">
                <a:solidFill>
                  <a:srgbClr val="000000"/>
                </a:solidFill>
                <a:latin typeface="Raleway"/>
              </a:rPr>
              <a:t>territoire</a:t>
            </a:r>
            <a:r>
              <a:rPr lang="en-US" sz="1100" u="sng" dirty="0">
                <a:solidFill>
                  <a:srgbClr val="000000"/>
                </a:solidFill>
                <a:latin typeface="Raleway"/>
              </a:rPr>
              <a:t> </a:t>
            </a:r>
            <a:r>
              <a:rPr lang="en-US" sz="1100" u="sng" dirty="0" err="1">
                <a:solidFill>
                  <a:srgbClr val="000000"/>
                </a:solidFill>
                <a:latin typeface="Raleway"/>
              </a:rPr>
              <a:t>mentionnés</a:t>
            </a:r>
            <a:r>
              <a:rPr lang="en-US" sz="1100" u="sng" dirty="0">
                <a:solidFill>
                  <a:srgbClr val="000000"/>
                </a:solidFill>
                <a:latin typeface="Raleway"/>
              </a:rPr>
              <a:t> à </a:t>
            </a:r>
            <a:r>
              <a:rPr lang="en-US" sz="1100" u="sng" dirty="0" err="1">
                <a:solidFill>
                  <a:srgbClr val="000000"/>
                </a:solidFill>
                <a:latin typeface="Raleway"/>
              </a:rPr>
              <a:t>l’article</a:t>
            </a:r>
            <a:r>
              <a:rPr lang="en-US" sz="1100" u="sng" dirty="0">
                <a:solidFill>
                  <a:srgbClr val="000000"/>
                </a:solidFill>
                <a:latin typeface="Raleway"/>
              </a:rPr>
              <a:t> 2, à ne pas </a:t>
            </a:r>
            <a:r>
              <a:rPr lang="en-US" sz="1100" u="sng" dirty="0" err="1">
                <a:solidFill>
                  <a:srgbClr val="000000"/>
                </a:solidFill>
                <a:latin typeface="Raleway"/>
              </a:rPr>
              <a:t>directement</a:t>
            </a:r>
            <a:r>
              <a:rPr lang="en-US" sz="1100" u="sng" dirty="0">
                <a:solidFill>
                  <a:srgbClr val="000000"/>
                </a:solidFill>
                <a:latin typeface="Raleway"/>
              </a:rPr>
              <a:t> </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indirectement</a:t>
            </a:r>
            <a:r>
              <a:rPr lang="en-US" sz="1100" u="sng" dirty="0">
                <a:solidFill>
                  <a:srgbClr val="000000"/>
                </a:solidFill>
                <a:latin typeface="Raleway"/>
              </a:rPr>
              <a:t>, tant pour son </a:t>
            </a:r>
            <a:r>
              <a:rPr lang="en-US" sz="1100" u="sng" dirty="0" err="1">
                <a:solidFill>
                  <a:srgbClr val="000000"/>
                </a:solidFill>
                <a:latin typeface="Raleway"/>
              </a:rPr>
              <a:t>compte</a:t>
            </a:r>
            <a:r>
              <a:rPr lang="en-US" sz="1100" u="sng" dirty="0">
                <a:solidFill>
                  <a:srgbClr val="000000"/>
                </a:solidFill>
                <a:latin typeface="Raleway"/>
              </a:rPr>
              <a:t> que pour le </a:t>
            </a:r>
            <a:r>
              <a:rPr lang="en-US" sz="1100" u="sng" dirty="0" err="1">
                <a:solidFill>
                  <a:srgbClr val="000000"/>
                </a:solidFill>
                <a:latin typeface="Raleway"/>
              </a:rPr>
              <a:t>compte</a:t>
            </a:r>
            <a:r>
              <a:rPr lang="en-US" sz="1100" u="sng" dirty="0">
                <a:solidFill>
                  <a:srgbClr val="000000"/>
                </a:solidFill>
                <a:latin typeface="Raleway"/>
              </a:rPr>
              <a:t> de tiers, </a:t>
            </a:r>
            <a:r>
              <a:rPr lang="en-US" sz="1100" u="sng" dirty="0" err="1">
                <a:solidFill>
                  <a:srgbClr val="000000"/>
                </a:solidFill>
                <a:latin typeface="Raleway"/>
              </a:rPr>
              <a:t>concevoir</a:t>
            </a:r>
            <a:r>
              <a:rPr lang="en-US" sz="1100" u="sng" dirty="0">
                <a:solidFill>
                  <a:srgbClr val="000000"/>
                </a:solidFill>
                <a:latin typeface="Raleway"/>
              </a:rPr>
              <a:t> et/</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développer</a:t>
            </a:r>
            <a:r>
              <a:rPr lang="en-US" sz="1100" u="sng" dirty="0">
                <a:solidFill>
                  <a:srgbClr val="000000"/>
                </a:solidFill>
                <a:latin typeface="Raleway"/>
              </a:rPr>
              <a:t> de </a:t>
            </a:r>
            <a:r>
              <a:rPr lang="en-US" sz="1100" u="sng" dirty="0" err="1">
                <a:solidFill>
                  <a:srgbClr val="000000"/>
                </a:solidFill>
                <a:latin typeface="Raleway"/>
              </a:rPr>
              <a:t>programme</a:t>
            </a:r>
            <a:r>
              <a:rPr lang="en-US" sz="1100" u="sng" dirty="0">
                <a:solidFill>
                  <a:srgbClr val="000000"/>
                </a:solidFill>
                <a:latin typeface="Raleway"/>
              </a:rPr>
              <a:t> </a:t>
            </a:r>
            <a:r>
              <a:rPr lang="en-US" sz="1100" u="sng" dirty="0" err="1">
                <a:solidFill>
                  <a:srgbClr val="000000"/>
                </a:solidFill>
                <a:latin typeface="Raleway"/>
              </a:rPr>
              <a:t>informatique</a:t>
            </a:r>
            <a:r>
              <a:rPr lang="en-US" sz="1100" u="sng" dirty="0">
                <a:solidFill>
                  <a:srgbClr val="000000"/>
                </a:solidFill>
                <a:latin typeface="Raleway"/>
              </a:rPr>
              <a:t> </a:t>
            </a:r>
            <a:r>
              <a:rPr lang="en-US" sz="1100" u="sng" dirty="0" err="1">
                <a:solidFill>
                  <a:srgbClr val="000000"/>
                </a:solidFill>
                <a:latin typeface="Raleway"/>
              </a:rPr>
              <a:t>identique</a:t>
            </a:r>
            <a:r>
              <a:rPr lang="en-US" sz="1100" u="sng" dirty="0">
                <a:solidFill>
                  <a:srgbClr val="000000"/>
                </a:solidFill>
                <a:latin typeface="Raleway"/>
              </a:rPr>
              <a:t> </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similaire</a:t>
            </a:r>
            <a:r>
              <a:rPr lang="en-US" sz="1100" u="sng" dirty="0">
                <a:solidFill>
                  <a:srgbClr val="000000"/>
                </a:solidFill>
                <a:latin typeface="Raleway"/>
              </a:rPr>
              <a:t> </a:t>
            </a:r>
            <a:r>
              <a:rPr lang="en-US" sz="1100" u="sng" dirty="0" err="1">
                <a:solidFill>
                  <a:srgbClr val="000000"/>
                </a:solidFill>
                <a:latin typeface="Raleway"/>
              </a:rPr>
              <a:t>fonctionnellement</a:t>
            </a:r>
            <a:r>
              <a:rPr lang="en-US" sz="1100" u="sng" dirty="0">
                <a:solidFill>
                  <a:srgbClr val="000000"/>
                </a:solidFill>
                <a:latin typeface="Raleway"/>
              </a:rPr>
              <a:t> de tout </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partie</a:t>
            </a:r>
            <a:r>
              <a:rPr lang="en-US" sz="1100" u="sng" dirty="0">
                <a:solidFill>
                  <a:srgbClr val="000000"/>
                </a:solidFill>
                <a:latin typeface="Raleway"/>
              </a:rPr>
              <a:t> des Applications et/</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intégrant</a:t>
            </a:r>
            <a:r>
              <a:rPr lang="en-US" sz="1100" u="sng" dirty="0">
                <a:solidFill>
                  <a:srgbClr val="000000"/>
                </a:solidFill>
                <a:latin typeface="Raleway"/>
              </a:rPr>
              <a:t> </a:t>
            </a:r>
            <a:r>
              <a:rPr lang="en-US" sz="1100" u="sng" dirty="0" err="1">
                <a:solidFill>
                  <a:srgbClr val="000000"/>
                </a:solidFill>
                <a:latin typeface="Raleway"/>
              </a:rPr>
              <a:t>en</a:t>
            </a:r>
            <a:r>
              <a:rPr lang="en-US" sz="1100" u="sng" dirty="0">
                <a:solidFill>
                  <a:srgbClr val="000000"/>
                </a:solidFill>
                <a:latin typeface="Raleway"/>
              </a:rPr>
              <a:t> tout </a:t>
            </a:r>
            <a:r>
              <a:rPr lang="en-US" sz="1100" u="sng" dirty="0" err="1">
                <a:solidFill>
                  <a:srgbClr val="000000"/>
                </a:solidFill>
                <a:latin typeface="Raleway"/>
              </a:rPr>
              <a:t>ou</a:t>
            </a:r>
            <a:r>
              <a:rPr lang="en-US" sz="1100" u="sng" dirty="0">
                <a:solidFill>
                  <a:srgbClr val="000000"/>
                </a:solidFill>
                <a:latin typeface="Raleway"/>
              </a:rPr>
              <a:t> </a:t>
            </a:r>
            <a:r>
              <a:rPr lang="en-US" sz="1100" u="sng" dirty="0" err="1">
                <a:solidFill>
                  <a:srgbClr val="000000"/>
                </a:solidFill>
                <a:latin typeface="Raleway"/>
              </a:rPr>
              <a:t>en</a:t>
            </a:r>
            <a:r>
              <a:rPr lang="en-US" sz="1100" u="sng" dirty="0">
                <a:solidFill>
                  <a:srgbClr val="000000"/>
                </a:solidFill>
                <a:latin typeface="Raleway"/>
              </a:rPr>
              <a:t> </a:t>
            </a:r>
            <a:r>
              <a:rPr lang="en-US" sz="1100" u="sng" dirty="0" err="1">
                <a:solidFill>
                  <a:srgbClr val="000000"/>
                </a:solidFill>
                <a:latin typeface="Raleway"/>
              </a:rPr>
              <a:t>partie</a:t>
            </a:r>
            <a:r>
              <a:rPr lang="en-US" sz="1100" u="sng" dirty="0">
                <a:solidFill>
                  <a:srgbClr val="000000"/>
                </a:solidFill>
                <a:latin typeface="Raleway"/>
              </a:rPr>
              <a:t> le Savoir-Faire.</a:t>
            </a:r>
          </a:p>
          <a:p>
            <a:pPr algn="just">
              <a:lnSpc>
                <a:spcPts val="1540"/>
              </a:lnSpc>
            </a:pPr>
            <a:r>
              <a:rPr lang="en-US" sz="1100" u="sng" dirty="0">
                <a:solidFill>
                  <a:srgbClr val="000000"/>
                </a:solidFill>
                <a:latin typeface="Raleway"/>
              </a:rPr>
              <a:t> </a:t>
            </a:r>
          </a:p>
          <a:p>
            <a:pPr algn="just">
              <a:lnSpc>
                <a:spcPts val="1540"/>
              </a:lnSpc>
            </a:pPr>
            <a:r>
              <a:rPr lang="en-US" sz="1100" u="sng" dirty="0">
                <a:solidFill>
                  <a:srgbClr val="000000"/>
                </a:solidFill>
                <a:latin typeface="Raleway"/>
              </a:rPr>
              <a:t>Article 5 – Droit applicable - </a:t>
            </a:r>
            <a:r>
              <a:rPr lang="en-US" sz="1100" u="sng" dirty="0" err="1">
                <a:solidFill>
                  <a:srgbClr val="000000"/>
                </a:solidFill>
                <a:latin typeface="Raleway"/>
              </a:rPr>
              <a:t>Litiges</a:t>
            </a:r>
            <a:endParaRPr lang="en-US" sz="1100" u="sng" dirty="0">
              <a:solidFill>
                <a:srgbClr val="000000"/>
              </a:solidFill>
              <a:latin typeface="Raleway"/>
            </a:endParaRPr>
          </a:p>
          <a:p>
            <a:pPr algn="just">
              <a:lnSpc>
                <a:spcPts val="1540"/>
              </a:lnSpc>
            </a:pPr>
            <a:r>
              <a:rPr lang="en-US" sz="1100" dirty="0">
                <a:solidFill>
                  <a:srgbClr val="000000"/>
                </a:solidFill>
                <a:latin typeface="Raleway"/>
              </a:rPr>
              <a:t>Le </a:t>
            </a:r>
            <a:r>
              <a:rPr lang="en-US" sz="1100" dirty="0" err="1">
                <a:solidFill>
                  <a:srgbClr val="000000"/>
                </a:solidFill>
                <a:latin typeface="Raleway"/>
              </a:rPr>
              <a:t>présent</a:t>
            </a:r>
            <a:r>
              <a:rPr lang="en-US" sz="1100" dirty="0">
                <a:solidFill>
                  <a:srgbClr val="000000"/>
                </a:solidFill>
                <a:latin typeface="Raleway"/>
              </a:rPr>
              <a:t> accord </a:t>
            </a:r>
            <a:r>
              <a:rPr lang="en-US" sz="1100" dirty="0" err="1">
                <a:solidFill>
                  <a:srgbClr val="000000"/>
                </a:solidFill>
                <a:latin typeface="Raleway"/>
              </a:rPr>
              <a:t>est</a:t>
            </a:r>
            <a:r>
              <a:rPr lang="en-US" sz="1100" dirty="0">
                <a:solidFill>
                  <a:srgbClr val="000000"/>
                </a:solidFill>
                <a:latin typeface="Raleway"/>
              </a:rPr>
              <a:t> </a:t>
            </a:r>
            <a:r>
              <a:rPr lang="en-US" sz="1100" dirty="0" err="1">
                <a:solidFill>
                  <a:srgbClr val="000000"/>
                </a:solidFill>
                <a:latin typeface="Raleway"/>
              </a:rPr>
              <a:t>soumis</a:t>
            </a:r>
            <a:r>
              <a:rPr lang="en-US" sz="1100" dirty="0">
                <a:solidFill>
                  <a:srgbClr val="000000"/>
                </a:solidFill>
                <a:latin typeface="Raleway"/>
              </a:rPr>
              <a:t> </a:t>
            </a:r>
            <a:r>
              <a:rPr lang="en-US" sz="1100" dirty="0" err="1">
                <a:solidFill>
                  <a:srgbClr val="000000"/>
                </a:solidFill>
                <a:latin typeface="Raleway"/>
              </a:rPr>
              <a:t>exclusivement</a:t>
            </a:r>
            <a:r>
              <a:rPr lang="en-US" sz="1100" dirty="0">
                <a:solidFill>
                  <a:srgbClr val="000000"/>
                </a:solidFill>
                <a:latin typeface="Raleway"/>
              </a:rPr>
              <a:t> au droit </a:t>
            </a:r>
            <a:r>
              <a:rPr lang="en-US" sz="1100" dirty="0" err="1">
                <a:solidFill>
                  <a:srgbClr val="000000"/>
                </a:solidFill>
                <a:latin typeface="Raleway"/>
              </a:rPr>
              <a:t>français</a:t>
            </a:r>
            <a:r>
              <a:rPr lang="en-US" sz="1100" dirty="0">
                <a:solidFill>
                  <a:srgbClr val="000000"/>
                </a:solidFill>
                <a:latin typeface="Raleway"/>
              </a:rPr>
              <a:t>.</a:t>
            </a:r>
          </a:p>
          <a:p>
            <a:pPr algn="just">
              <a:lnSpc>
                <a:spcPts val="1540"/>
              </a:lnSpc>
            </a:pPr>
            <a:r>
              <a:rPr lang="en-US" sz="1100" dirty="0">
                <a:solidFill>
                  <a:srgbClr val="000000"/>
                </a:solidFill>
                <a:latin typeface="Raleway"/>
              </a:rPr>
              <a:t>En </a:t>
            </a:r>
            <a:r>
              <a:rPr lang="en-US" sz="1100" dirty="0" err="1">
                <a:solidFill>
                  <a:srgbClr val="000000"/>
                </a:solidFill>
                <a:latin typeface="Raleway"/>
              </a:rPr>
              <a:t>cas</a:t>
            </a:r>
            <a:r>
              <a:rPr lang="en-US" sz="1100" dirty="0">
                <a:solidFill>
                  <a:srgbClr val="000000"/>
                </a:solidFill>
                <a:latin typeface="Raleway"/>
              </a:rPr>
              <a:t> de </a:t>
            </a:r>
            <a:r>
              <a:rPr lang="en-US" sz="1100" dirty="0" err="1">
                <a:solidFill>
                  <a:srgbClr val="000000"/>
                </a:solidFill>
                <a:latin typeface="Raleway"/>
              </a:rPr>
              <a:t>différend</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application du </a:t>
            </a:r>
            <a:r>
              <a:rPr lang="en-US" sz="1100" dirty="0" err="1">
                <a:solidFill>
                  <a:srgbClr val="000000"/>
                </a:solidFill>
                <a:latin typeface="Raleway"/>
              </a:rPr>
              <a:t>présent</a:t>
            </a:r>
            <a:r>
              <a:rPr lang="en-US" sz="1100" dirty="0">
                <a:solidFill>
                  <a:srgbClr val="000000"/>
                </a:solidFill>
                <a:latin typeface="Raleway"/>
              </a:rPr>
              <a:t> Accord, les Parties </a:t>
            </a:r>
            <a:r>
              <a:rPr lang="en-US" sz="1100" dirty="0" err="1">
                <a:solidFill>
                  <a:srgbClr val="000000"/>
                </a:solidFill>
                <a:latin typeface="Raleway"/>
              </a:rPr>
              <a:t>s’engagent</a:t>
            </a:r>
            <a:r>
              <a:rPr lang="en-US" sz="1100" dirty="0">
                <a:solidFill>
                  <a:srgbClr val="000000"/>
                </a:solidFill>
                <a:latin typeface="Raleway"/>
              </a:rPr>
              <a:t> à </a:t>
            </a:r>
            <a:r>
              <a:rPr lang="en-US" sz="1100" dirty="0" err="1">
                <a:solidFill>
                  <a:srgbClr val="000000"/>
                </a:solidFill>
                <a:latin typeface="Raleway"/>
              </a:rPr>
              <a:t>résoudre</a:t>
            </a:r>
            <a:r>
              <a:rPr lang="en-US" sz="1100" dirty="0">
                <a:solidFill>
                  <a:srgbClr val="000000"/>
                </a:solidFill>
                <a:latin typeface="Raleway"/>
              </a:rPr>
              <a:t> </a:t>
            </a:r>
            <a:r>
              <a:rPr lang="en-US" sz="1100" dirty="0" err="1">
                <a:solidFill>
                  <a:srgbClr val="000000"/>
                </a:solidFill>
                <a:latin typeface="Raleway"/>
              </a:rPr>
              <a:t>prioritairement</a:t>
            </a:r>
            <a:r>
              <a:rPr lang="en-US" sz="1100" dirty="0">
                <a:solidFill>
                  <a:srgbClr val="000000"/>
                </a:solidFill>
                <a:latin typeface="Raleway"/>
              </a:rPr>
              <a:t> de manière amiable </a:t>
            </a:r>
            <a:r>
              <a:rPr lang="en-US" sz="1100" dirty="0" err="1">
                <a:solidFill>
                  <a:srgbClr val="000000"/>
                </a:solidFill>
                <a:latin typeface="Raleway"/>
              </a:rPr>
              <a:t>ledit</a:t>
            </a:r>
            <a:r>
              <a:rPr lang="en-US" sz="1100" dirty="0">
                <a:solidFill>
                  <a:srgbClr val="000000"/>
                </a:solidFill>
                <a:latin typeface="Raleway"/>
              </a:rPr>
              <a:t> </a:t>
            </a:r>
            <a:r>
              <a:rPr lang="en-US" sz="1100" dirty="0" err="1">
                <a:solidFill>
                  <a:srgbClr val="000000"/>
                </a:solidFill>
                <a:latin typeface="Raleway"/>
              </a:rPr>
              <a:t>différend</a:t>
            </a:r>
            <a:r>
              <a:rPr lang="en-US" sz="1100" dirty="0">
                <a:solidFill>
                  <a:srgbClr val="000000"/>
                </a:solidFill>
                <a:latin typeface="Raleway"/>
              </a:rPr>
              <a:t> et </a:t>
            </a:r>
            <a:r>
              <a:rPr lang="en-US" sz="1100" dirty="0" err="1">
                <a:solidFill>
                  <a:srgbClr val="000000"/>
                </a:solidFill>
                <a:latin typeface="Raleway"/>
              </a:rPr>
              <a:t>s’engage</a:t>
            </a:r>
            <a:r>
              <a:rPr lang="en-US" sz="1100" dirty="0">
                <a:solidFill>
                  <a:srgbClr val="000000"/>
                </a:solidFill>
                <a:latin typeface="Raleway"/>
              </a:rPr>
              <a:t> à </a:t>
            </a:r>
            <a:r>
              <a:rPr lang="en-US" sz="1100" dirty="0" err="1">
                <a:solidFill>
                  <a:srgbClr val="000000"/>
                </a:solidFill>
                <a:latin typeface="Raleway"/>
              </a:rPr>
              <a:t>cet</a:t>
            </a:r>
            <a:r>
              <a:rPr lang="en-US" sz="1100" dirty="0">
                <a:solidFill>
                  <a:srgbClr val="000000"/>
                </a:solidFill>
                <a:latin typeface="Raleway"/>
              </a:rPr>
              <a:t> </a:t>
            </a:r>
            <a:r>
              <a:rPr lang="en-US" sz="1100" dirty="0" err="1">
                <a:solidFill>
                  <a:srgbClr val="000000"/>
                </a:solidFill>
                <a:latin typeface="Raleway"/>
              </a:rPr>
              <a:t>égard</a:t>
            </a:r>
            <a:r>
              <a:rPr lang="en-US" sz="1100" dirty="0">
                <a:solidFill>
                  <a:srgbClr val="000000"/>
                </a:solidFill>
                <a:latin typeface="Raleway"/>
              </a:rPr>
              <a:t> à </a:t>
            </a:r>
            <a:r>
              <a:rPr lang="en-US" sz="1100" dirty="0" err="1">
                <a:solidFill>
                  <a:srgbClr val="000000"/>
                </a:solidFill>
                <a:latin typeface="Raleway"/>
              </a:rPr>
              <a:t>produire</a:t>
            </a:r>
            <a:r>
              <a:rPr lang="en-US" sz="1100" dirty="0">
                <a:solidFill>
                  <a:srgbClr val="000000"/>
                </a:solidFill>
                <a:latin typeface="Raleway"/>
              </a:rPr>
              <a:t> dans les </a:t>
            </a:r>
            <a:r>
              <a:rPr lang="en-US" sz="1100" dirty="0" err="1">
                <a:solidFill>
                  <a:srgbClr val="000000"/>
                </a:solidFill>
                <a:latin typeface="Raleway"/>
              </a:rPr>
              <a:t>meilleurs</a:t>
            </a:r>
            <a:r>
              <a:rPr lang="en-US" sz="1100" dirty="0">
                <a:solidFill>
                  <a:srgbClr val="000000"/>
                </a:solidFill>
                <a:latin typeface="Raleway"/>
              </a:rPr>
              <a:t> </a:t>
            </a:r>
            <a:r>
              <a:rPr lang="en-US" sz="1100" dirty="0" err="1">
                <a:solidFill>
                  <a:srgbClr val="000000"/>
                </a:solidFill>
                <a:latin typeface="Raleway"/>
              </a:rPr>
              <a:t>délais</a:t>
            </a:r>
            <a:r>
              <a:rPr lang="en-US" sz="1100" dirty="0">
                <a:solidFill>
                  <a:srgbClr val="000000"/>
                </a:solidFill>
                <a:latin typeface="Raleway"/>
              </a:rPr>
              <a:t> tout </a:t>
            </a:r>
            <a:r>
              <a:rPr lang="en-US" sz="1100" dirty="0" err="1">
                <a:solidFill>
                  <a:srgbClr val="000000"/>
                </a:solidFill>
                <a:latin typeface="Raleway"/>
              </a:rPr>
              <a:t>justificatif</a:t>
            </a:r>
            <a:r>
              <a:rPr lang="en-US" sz="1100" dirty="0">
                <a:solidFill>
                  <a:srgbClr val="000000"/>
                </a:solidFill>
                <a:latin typeface="Raleway"/>
              </a:rPr>
              <a:t> du respect par </a:t>
            </a:r>
            <a:r>
              <a:rPr lang="en-US" sz="1100" dirty="0" err="1">
                <a:solidFill>
                  <a:srgbClr val="000000"/>
                </a:solidFill>
                <a:latin typeface="Raleway"/>
              </a:rPr>
              <a:t>l’autre</a:t>
            </a:r>
            <a:r>
              <a:rPr lang="en-US" sz="1100" dirty="0">
                <a:solidFill>
                  <a:srgbClr val="000000"/>
                </a:solidFill>
                <a:latin typeface="Raleway"/>
              </a:rPr>
              <a:t> </a:t>
            </a:r>
            <a:r>
              <a:rPr lang="en-US" sz="1100" dirty="0" err="1">
                <a:solidFill>
                  <a:srgbClr val="000000"/>
                </a:solidFill>
                <a:latin typeface="Raleway"/>
              </a:rPr>
              <a:t>Partie</a:t>
            </a:r>
            <a:r>
              <a:rPr lang="en-US" sz="1100" dirty="0">
                <a:solidFill>
                  <a:srgbClr val="000000"/>
                </a:solidFill>
                <a:latin typeface="Raleway"/>
              </a:rPr>
              <a:t> de </a:t>
            </a:r>
            <a:r>
              <a:rPr lang="en-US" sz="1100" dirty="0" err="1">
                <a:solidFill>
                  <a:srgbClr val="000000"/>
                </a:solidFill>
                <a:latin typeface="Raleway"/>
              </a:rPr>
              <a:t>ses</a:t>
            </a:r>
            <a:r>
              <a:rPr lang="en-US" sz="1100" dirty="0">
                <a:solidFill>
                  <a:srgbClr val="000000"/>
                </a:solidFill>
                <a:latin typeface="Raleway"/>
              </a:rPr>
              <a:t> engagements, </a:t>
            </a:r>
            <a:r>
              <a:rPr lang="en-US" sz="1100" dirty="0" err="1">
                <a:solidFill>
                  <a:srgbClr val="000000"/>
                </a:solidFill>
                <a:latin typeface="Raleway"/>
              </a:rPr>
              <a:t>ou</a:t>
            </a:r>
            <a:r>
              <a:rPr lang="en-US" sz="1100" dirty="0">
                <a:solidFill>
                  <a:srgbClr val="000000"/>
                </a:solidFill>
                <a:latin typeface="Raleway"/>
              </a:rPr>
              <a:t> absence de violation, des </a:t>
            </a:r>
            <a:r>
              <a:rPr lang="en-US" sz="1100" dirty="0" err="1">
                <a:solidFill>
                  <a:srgbClr val="000000"/>
                </a:solidFill>
                <a:latin typeface="Raleway"/>
              </a:rPr>
              <a:t>termes</a:t>
            </a:r>
            <a:r>
              <a:rPr lang="en-US" sz="1100" dirty="0">
                <a:solidFill>
                  <a:srgbClr val="000000"/>
                </a:solidFill>
                <a:latin typeface="Raleway"/>
              </a:rPr>
              <a:t> du </a:t>
            </a:r>
            <a:r>
              <a:rPr lang="en-US" sz="1100" dirty="0" err="1">
                <a:solidFill>
                  <a:srgbClr val="000000"/>
                </a:solidFill>
                <a:latin typeface="Raleway"/>
              </a:rPr>
              <a:t>présente</a:t>
            </a:r>
            <a:r>
              <a:rPr lang="en-US" sz="1100" dirty="0">
                <a:solidFill>
                  <a:srgbClr val="000000"/>
                </a:solidFill>
                <a:latin typeface="Raleway"/>
              </a:rPr>
              <a:t> Accord.</a:t>
            </a:r>
          </a:p>
          <a:p>
            <a:pPr algn="just">
              <a:lnSpc>
                <a:spcPts val="1540"/>
              </a:lnSpc>
            </a:pPr>
            <a:r>
              <a:rPr lang="en-US" sz="1100" dirty="0">
                <a:solidFill>
                  <a:srgbClr val="000000"/>
                </a:solidFill>
                <a:latin typeface="Raleway"/>
              </a:rPr>
              <a:t>Tout </a:t>
            </a:r>
            <a:r>
              <a:rPr lang="en-US" sz="1100" dirty="0" err="1">
                <a:solidFill>
                  <a:srgbClr val="000000"/>
                </a:solidFill>
                <a:latin typeface="Raleway"/>
              </a:rPr>
              <a:t>litige</a:t>
            </a:r>
            <a:r>
              <a:rPr lang="en-US" sz="1100" dirty="0">
                <a:solidFill>
                  <a:srgbClr val="000000"/>
                </a:solidFill>
                <a:latin typeface="Raleway"/>
              </a:rPr>
              <a:t> que les Parties </a:t>
            </a:r>
            <a:r>
              <a:rPr lang="en-US" sz="1100" dirty="0" err="1">
                <a:solidFill>
                  <a:srgbClr val="000000"/>
                </a:solidFill>
                <a:latin typeface="Raleway"/>
              </a:rPr>
              <a:t>qu’elles</a:t>
            </a:r>
            <a:r>
              <a:rPr lang="en-US" sz="1100" dirty="0">
                <a:solidFill>
                  <a:srgbClr val="000000"/>
                </a:solidFill>
                <a:latin typeface="Raleway"/>
              </a:rPr>
              <a:t> ne </a:t>
            </a:r>
            <a:r>
              <a:rPr lang="en-US" sz="1100" dirty="0" err="1">
                <a:solidFill>
                  <a:srgbClr val="000000"/>
                </a:solidFill>
                <a:latin typeface="Raleway"/>
              </a:rPr>
              <a:t>pourraient</a:t>
            </a:r>
            <a:r>
              <a:rPr lang="en-US" sz="1100" dirty="0">
                <a:solidFill>
                  <a:srgbClr val="000000"/>
                </a:solidFill>
                <a:latin typeface="Raleway"/>
              </a:rPr>
              <a:t> </a:t>
            </a:r>
            <a:r>
              <a:rPr lang="en-US" sz="1100" dirty="0" err="1">
                <a:solidFill>
                  <a:srgbClr val="000000"/>
                </a:solidFill>
                <a:latin typeface="Raleway"/>
              </a:rPr>
              <a:t>résoudre</a:t>
            </a:r>
            <a:r>
              <a:rPr lang="en-US" sz="1100" dirty="0">
                <a:solidFill>
                  <a:srgbClr val="000000"/>
                </a:solidFill>
                <a:latin typeface="Raleway"/>
              </a:rPr>
              <a:t> de manière amiable </a:t>
            </a:r>
            <a:r>
              <a:rPr lang="en-US" sz="1100" dirty="0" err="1">
                <a:solidFill>
                  <a:srgbClr val="000000"/>
                </a:solidFill>
                <a:latin typeface="Raleway"/>
              </a:rPr>
              <a:t>relèvera</a:t>
            </a:r>
            <a:r>
              <a:rPr lang="en-US" sz="1100" dirty="0">
                <a:solidFill>
                  <a:srgbClr val="000000"/>
                </a:solidFill>
                <a:latin typeface="Raleway"/>
              </a:rPr>
              <a:t> de la </a:t>
            </a:r>
            <a:r>
              <a:rPr lang="en-US" sz="1100" dirty="0" err="1">
                <a:solidFill>
                  <a:srgbClr val="000000"/>
                </a:solidFill>
                <a:latin typeface="Raleway"/>
              </a:rPr>
              <a:t>compétence</a:t>
            </a:r>
            <a:r>
              <a:rPr lang="en-US" sz="1100" dirty="0">
                <a:solidFill>
                  <a:srgbClr val="000000"/>
                </a:solidFill>
                <a:latin typeface="Raleway"/>
              </a:rPr>
              <a:t> exclusive des </a:t>
            </a:r>
            <a:r>
              <a:rPr lang="en-US" sz="1100" dirty="0" err="1">
                <a:solidFill>
                  <a:srgbClr val="000000"/>
                </a:solidFill>
                <a:latin typeface="Raleway"/>
              </a:rPr>
              <a:t>Tribunaux</a:t>
            </a:r>
            <a:r>
              <a:rPr lang="en-US" sz="1100" dirty="0">
                <a:solidFill>
                  <a:srgbClr val="000000"/>
                </a:solidFill>
                <a:latin typeface="Raleway"/>
              </a:rPr>
              <a:t> de Nice, y </a:t>
            </a:r>
            <a:r>
              <a:rPr lang="en-US" sz="1100" dirty="0" err="1">
                <a:solidFill>
                  <a:srgbClr val="000000"/>
                </a:solidFill>
                <a:latin typeface="Raleway"/>
              </a:rPr>
              <a:t>compris</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cas</a:t>
            </a:r>
            <a:r>
              <a:rPr lang="en-US" sz="1100" dirty="0">
                <a:solidFill>
                  <a:srgbClr val="000000"/>
                </a:solidFill>
                <a:latin typeface="Raleway"/>
              </a:rPr>
              <a:t> de </a:t>
            </a:r>
            <a:r>
              <a:rPr lang="en-US" sz="1100" dirty="0" err="1">
                <a:solidFill>
                  <a:srgbClr val="000000"/>
                </a:solidFill>
                <a:latin typeface="Raleway"/>
              </a:rPr>
              <a:t>pluralité</a:t>
            </a:r>
            <a:r>
              <a:rPr lang="en-US" sz="1100" dirty="0">
                <a:solidFill>
                  <a:srgbClr val="000000"/>
                </a:solidFill>
                <a:latin typeface="Raleway"/>
              </a:rPr>
              <a:t> de </a:t>
            </a:r>
            <a:r>
              <a:rPr lang="en-US" sz="1100" dirty="0" err="1">
                <a:solidFill>
                  <a:srgbClr val="000000"/>
                </a:solidFill>
                <a:latin typeface="Raleway"/>
              </a:rPr>
              <a:t>défendeurs</a:t>
            </a:r>
            <a:r>
              <a:rPr lang="en-US" sz="1100" dirty="0">
                <a:solidFill>
                  <a:srgbClr val="000000"/>
                </a:solidFill>
                <a:latin typeface="Raleway"/>
              </a:rPr>
              <a:t> </a:t>
            </a:r>
            <a:r>
              <a:rPr lang="en-US" sz="1100" dirty="0" err="1">
                <a:solidFill>
                  <a:srgbClr val="000000"/>
                </a:solidFill>
                <a:latin typeface="Raleway"/>
              </a:rPr>
              <a:t>d’appel</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garantie</a:t>
            </a:r>
            <a:r>
              <a:rPr lang="en-US" sz="1100" dirty="0">
                <a:solidFill>
                  <a:srgbClr val="000000"/>
                </a:solidFill>
                <a:latin typeface="Raleway"/>
              </a:rPr>
              <a:t>, </a:t>
            </a:r>
            <a:r>
              <a:rPr lang="en-US" sz="1100" dirty="0" err="1">
                <a:solidFill>
                  <a:srgbClr val="000000"/>
                </a:solidFill>
                <a:latin typeface="Raleway"/>
              </a:rPr>
              <a:t>d’action</a:t>
            </a:r>
            <a:r>
              <a:rPr lang="en-US" sz="1100" dirty="0">
                <a:solidFill>
                  <a:srgbClr val="000000"/>
                </a:solidFill>
                <a:latin typeface="Raleway"/>
              </a:rPr>
              <a:t>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nullité</a:t>
            </a:r>
            <a:r>
              <a:rPr lang="en-US" sz="1100" dirty="0">
                <a:solidFill>
                  <a:srgbClr val="000000"/>
                </a:solidFill>
                <a:latin typeface="Raleway"/>
              </a:rPr>
              <a:t>, de </a:t>
            </a:r>
            <a:r>
              <a:rPr lang="en-US" sz="1100" dirty="0" err="1">
                <a:solidFill>
                  <a:srgbClr val="000000"/>
                </a:solidFill>
                <a:latin typeface="Raleway"/>
              </a:rPr>
              <a:t>procédure</a:t>
            </a:r>
            <a:r>
              <a:rPr lang="en-US" sz="1100" dirty="0">
                <a:solidFill>
                  <a:srgbClr val="000000"/>
                </a:solidFill>
                <a:latin typeface="Raleway"/>
              </a:rPr>
              <a:t> </a:t>
            </a:r>
            <a:r>
              <a:rPr lang="en-US" sz="1100" dirty="0" err="1">
                <a:solidFill>
                  <a:srgbClr val="000000"/>
                </a:solidFill>
                <a:latin typeface="Raleway"/>
              </a:rPr>
              <a:t>d’urgence</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conservatoire </a:t>
            </a:r>
            <a:r>
              <a:rPr lang="en-US" sz="1100" dirty="0" err="1">
                <a:solidFill>
                  <a:srgbClr val="000000"/>
                </a:solidFill>
                <a:latin typeface="Raleway"/>
              </a:rPr>
              <a:t>en</a:t>
            </a:r>
            <a:r>
              <a:rPr lang="en-US" sz="1100" dirty="0">
                <a:solidFill>
                  <a:srgbClr val="000000"/>
                </a:solidFill>
                <a:latin typeface="Raleway"/>
              </a:rPr>
              <a:t> </a:t>
            </a:r>
            <a:r>
              <a:rPr lang="en-US" sz="1100" dirty="0" err="1">
                <a:solidFill>
                  <a:srgbClr val="000000"/>
                </a:solidFill>
                <a:latin typeface="Raleway"/>
              </a:rPr>
              <a:t>référé</a:t>
            </a:r>
            <a:r>
              <a:rPr lang="en-US" sz="1100" dirty="0">
                <a:solidFill>
                  <a:srgbClr val="000000"/>
                </a:solidFill>
                <a:latin typeface="Raleway"/>
              </a:rPr>
              <a:t> </a:t>
            </a:r>
            <a:r>
              <a:rPr lang="en-US" sz="1100" dirty="0" err="1">
                <a:solidFill>
                  <a:srgbClr val="000000"/>
                </a:solidFill>
                <a:latin typeface="Raleway"/>
              </a:rPr>
              <a:t>ou</a:t>
            </a:r>
            <a:r>
              <a:rPr lang="en-US" sz="1100" dirty="0">
                <a:solidFill>
                  <a:srgbClr val="000000"/>
                </a:solidFill>
                <a:latin typeface="Raleway"/>
              </a:rPr>
              <a:t> sur </a:t>
            </a:r>
            <a:r>
              <a:rPr lang="en-US" sz="1100" dirty="0" err="1">
                <a:solidFill>
                  <a:srgbClr val="000000"/>
                </a:solidFill>
                <a:latin typeface="Raleway"/>
              </a:rPr>
              <a:t>requête</a:t>
            </a:r>
            <a:r>
              <a:rPr lang="en-US" sz="1100" dirty="0">
                <a:solidFill>
                  <a:srgbClr val="000000"/>
                </a:solidFill>
                <a:latin typeface="Raleway"/>
              </a:rPr>
              <a:t>. </a:t>
            </a:r>
          </a:p>
          <a:p>
            <a:pPr algn="just">
              <a:lnSpc>
                <a:spcPts val="1540"/>
              </a:lnSpc>
            </a:pPr>
            <a:endParaRPr lang="en-US" sz="1100" dirty="0">
              <a:solidFill>
                <a:srgbClr val="000000"/>
              </a:solidFill>
              <a:latin typeface="Raleway"/>
            </a:endParaRPr>
          </a:p>
          <a:p>
            <a:pPr algn="just">
              <a:lnSpc>
                <a:spcPts val="1540"/>
              </a:lnSpc>
            </a:pPr>
            <a:r>
              <a:rPr lang="en-US" sz="1100" dirty="0">
                <a:solidFill>
                  <a:srgbClr val="000000"/>
                </a:solidFill>
                <a:latin typeface="Raleway"/>
              </a:rPr>
              <a:t>Fait à Sophia Antipolis</a:t>
            </a:r>
          </a:p>
          <a:p>
            <a:pPr algn="just">
              <a:lnSpc>
                <a:spcPts val="1540"/>
              </a:lnSpc>
            </a:pPr>
            <a:r>
              <a:rPr lang="en-US" sz="1100" dirty="0">
                <a:solidFill>
                  <a:srgbClr val="000000"/>
                </a:solidFill>
                <a:latin typeface="Raleway"/>
              </a:rPr>
              <a:t>Le 06 Novembre 2024</a:t>
            </a:r>
          </a:p>
          <a:p>
            <a:pPr algn="just">
              <a:lnSpc>
                <a:spcPts val="1540"/>
              </a:lnSpc>
            </a:pPr>
            <a:endParaRPr lang="en-US" sz="1100" dirty="0">
              <a:solidFill>
                <a:srgbClr val="000000"/>
              </a:solidFill>
              <a:latin typeface="Raleway"/>
            </a:endParaRPr>
          </a:p>
        </p:txBody>
      </p:sp>
      <p:sp>
        <p:nvSpPr>
          <p:cNvPr id="6" name="Freeform 6"/>
          <p:cNvSpPr/>
          <p:nvPr/>
        </p:nvSpPr>
        <p:spPr>
          <a:xfrm>
            <a:off x="1066800" y="7919322"/>
            <a:ext cx="2514600" cy="1673622"/>
          </a:xfrm>
          <a:custGeom>
            <a:avLst/>
            <a:gdLst/>
            <a:ahLst/>
            <a:cxnLst/>
            <a:rect l="l" t="t" r="r" b="b"/>
            <a:pathLst>
              <a:path w="1938462" h="922756">
                <a:moveTo>
                  <a:pt x="0" y="0"/>
                </a:moveTo>
                <a:lnTo>
                  <a:pt x="1938462" y="0"/>
                </a:lnTo>
                <a:lnTo>
                  <a:pt x="1938462" y="922755"/>
                </a:lnTo>
                <a:lnTo>
                  <a:pt x="0" y="922755"/>
                </a:lnTo>
                <a:lnTo>
                  <a:pt x="0" y="0"/>
                </a:lnTo>
                <a:close/>
              </a:path>
            </a:pathLst>
          </a:custGeom>
          <a:blipFill>
            <a:blip r:embed="rId3"/>
            <a:stretch>
              <a:fillRect t="-29427" b="-25844"/>
            </a:stretch>
          </a:blipFill>
        </p:spPr>
        <p:txBody>
          <a:bodyPr/>
          <a:lstStyle/>
          <a:p>
            <a:endParaRPr lang="fr-FR"/>
          </a:p>
        </p:txBody>
      </p:sp>
      <p:sp>
        <p:nvSpPr>
          <p:cNvPr id="7" name="TextBox 7"/>
          <p:cNvSpPr txBox="1"/>
          <p:nvPr/>
        </p:nvSpPr>
        <p:spPr>
          <a:xfrm>
            <a:off x="16726942" y="9210675"/>
            <a:ext cx="1064716" cy="382269"/>
          </a:xfrm>
          <a:prstGeom prst="rect">
            <a:avLst/>
          </a:prstGeom>
        </p:spPr>
        <p:txBody>
          <a:bodyPr lIns="0" tIns="0" rIns="0" bIns="0" rtlCol="0" anchor="t">
            <a:spAutoFit/>
          </a:bodyPr>
          <a:lstStyle/>
          <a:p>
            <a:pPr algn="ctr">
              <a:lnSpc>
                <a:spcPts val="3080"/>
              </a:lnSpc>
            </a:pPr>
            <a:r>
              <a:rPr lang="en-US" sz="2200">
                <a:solidFill>
                  <a:srgbClr val="1D1D1B"/>
                </a:solidFill>
                <a:latin typeface="Raleway Heavy"/>
              </a:rPr>
              <a:t>Page 15</a:t>
            </a:r>
          </a:p>
        </p:txBody>
      </p:sp>
      <p:sp>
        <p:nvSpPr>
          <p:cNvPr id="8" name="TextBox 8"/>
          <p:cNvSpPr txBox="1"/>
          <p:nvPr/>
        </p:nvSpPr>
        <p:spPr>
          <a:xfrm>
            <a:off x="12040082" y="482362"/>
            <a:ext cx="5757440" cy="1045051"/>
          </a:xfrm>
          <a:prstGeom prst="rect">
            <a:avLst/>
          </a:prstGeom>
        </p:spPr>
        <p:txBody>
          <a:bodyPr lIns="0" tIns="0" rIns="0" bIns="0" rtlCol="0" anchor="t">
            <a:spAutoFit/>
          </a:bodyPr>
          <a:lstStyle/>
          <a:p>
            <a:pPr algn="r">
              <a:lnSpc>
                <a:spcPts val="8321"/>
              </a:lnSpc>
            </a:pPr>
            <a:r>
              <a:rPr lang="en-US" sz="6604" spc="59">
                <a:solidFill>
                  <a:srgbClr val="000000"/>
                </a:solidFill>
                <a:latin typeface="Raleway Heavy Bold"/>
              </a:rPr>
              <a:t>ANNEXE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t="52" b="52"/>
            <a:stretch>
              <a:fillRect/>
            </a:stretch>
          </p:blipFill>
          <p:spPr>
            <a:xfrm>
              <a:off x="0" y="0"/>
              <a:ext cx="24384000" cy="13716000"/>
            </a:xfrm>
            <a:prstGeom prst="rect">
              <a:avLst/>
            </a:prstGeom>
          </p:spPr>
        </p:pic>
      </p:grpSp>
      <p:sp>
        <p:nvSpPr>
          <p:cNvPr id="4" name="Freeform 4"/>
          <p:cNvSpPr/>
          <p:nvPr/>
        </p:nvSpPr>
        <p:spPr>
          <a:xfrm>
            <a:off x="15703429" y="8801100"/>
            <a:ext cx="2153223" cy="1314599"/>
          </a:xfrm>
          <a:custGeom>
            <a:avLst/>
            <a:gdLst/>
            <a:ahLst/>
            <a:cxnLst/>
            <a:rect l="l" t="t" r="r" b="b"/>
            <a:pathLst>
              <a:path w="2153223" h="1314599">
                <a:moveTo>
                  <a:pt x="0" y="0"/>
                </a:moveTo>
                <a:lnTo>
                  <a:pt x="2153223" y="0"/>
                </a:lnTo>
                <a:lnTo>
                  <a:pt x="2153223" y="1314599"/>
                </a:lnTo>
                <a:lnTo>
                  <a:pt x="0" y="1314599"/>
                </a:lnTo>
                <a:lnTo>
                  <a:pt x="0" y="0"/>
                </a:lnTo>
                <a:close/>
              </a:path>
            </a:pathLst>
          </a:custGeom>
          <a:blipFill>
            <a:blip r:embed="rId3"/>
            <a:stretch>
              <a:fillRect/>
            </a:stretch>
          </a:blipFill>
        </p:spPr>
        <p:txBody>
          <a:bodyPr/>
          <a:lstStyle/>
          <a:p>
            <a:endParaRPr lang="fr-FR"/>
          </a:p>
        </p:txBody>
      </p:sp>
      <p:grpSp>
        <p:nvGrpSpPr>
          <p:cNvPr id="5" name="Group 5"/>
          <p:cNvGrpSpPr/>
          <p:nvPr/>
        </p:nvGrpSpPr>
        <p:grpSpPr>
          <a:xfrm>
            <a:off x="1714560" y="153399"/>
            <a:ext cx="14944090" cy="8952501"/>
            <a:chOff x="0" y="-241102"/>
            <a:chExt cx="19925454" cy="11715854"/>
          </a:xfrm>
        </p:grpSpPr>
        <p:grpSp>
          <p:nvGrpSpPr>
            <p:cNvPr id="6" name="Group 6"/>
            <p:cNvGrpSpPr/>
            <p:nvPr/>
          </p:nvGrpSpPr>
          <p:grpSpPr>
            <a:xfrm>
              <a:off x="0" y="-241102"/>
              <a:ext cx="19925454" cy="11715854"/>
              <a:chOff x="0" y="-47625"/>
              <a:chExt cx="3935892" cy="2314243"/>
            </a:xfrm>
          </p:grpSpPr>
          <p:sp>
            <p:nvSpPr>
              <p:cNvPr id="7" name="Freeform 7"/>
              <p:cNvSpPr/>
              <p:nvPr/>
            </p:nvSpPr>
            <p:spPr>
              <a:xfrm>
                <a:off x="22442" y="162838"/>
                <a:ext cx="3913450" cy="2103780"/>
              </a:xfrm>
              <a:custGeom>
                <a:avLst/>
                <a:gdLst/>
                <a:ahLst/>
                <a:cxnLst/>
                <a:rect l="l" t="t" r="r" b="b"/>
                <a:pathLst>
                  <a:path w="3913450" h="2103780">
                    <a:moveTo>
                      <a:pt x="0" y="0"/>
                    </a:moveTo>
                    <a:lnTo>
                      <a:pt x="3913450" y="0"/>
                    </a:lnTo>
                    <a:lnTo>
                      <a:pt x="3913450" y="2103780"/>
                    </a:lnTo>
                    <a:lnTo>
                      <a:pt x="0" y="2103780"/>
                    </a:lnTo>
                    <a:close/>
                  </a:path>
                </a:pathLst>
              </a:custGeom>
              <a:solidFill>
                <a:srgbClr val="FFFFFF"/>
              </a:solidFill>
            </p:spPr>
            <p:txBody>
              <a:bodyPr/>
              <a:lstStyle/>
              <a:p>
                <a:endParaRPr lang="fr-FR"/>
              </a:p>
            </p:txBody>
          </p:sp>
          <p:sp>
            <p:nvSpPr>
              <p:cNvPr id="8" name="TextBox 8"/>
              <p:cNvSpPr txBox="1"/>
              <p:nvPr/>
            </p:nvSpPr>
            <p:spPr>
              <a:xfrm>
                <a:off x="0" y="-47625"/>
                <a:ext cx="3913450" cy="2151405"/>
              </a:xfrm>
              <a:prstGeom prst="rect">
                <a:avLst/>
              </a:prstGeom>
            </p:spPr>
            <p:txBody>
              <a:bodyPr lIns="50800" tIns="50800" rIns="50800" bIns="50800" rtlCol="0" anchor="ctr"/>
              <a:lstStyle/>
              <a:p>
                <a:pPr algn="ctr">
                  <a:lnSpc>
                    <a:spcPts val="3220"/>
                  </a:lnSpc>
                </a:pPr>
                <a:endParaRPr/>
              </a:p>
            </p:txBody>
          </p:sp>
        </p:grpSp>
        <p:sp>
          <p:nvSpPr>
            <p:cNvPr id="9" name="TextBox 9"/>
            <p:cNvSpPr txBox="1"/>
            <p:nvPr/>
          </p:nvSpPr>
          <p:spPr>
            <a:xfrm>
              <a:off x="588193" y="1107490"/>
              <a:ext cx="18862677" cy="9577292"/>
            </a:xfrm>
            <a:prstGeom prst="rect">
              <a:avLst/>
            </a:prstGeom>
          </p:spPr>
          <p:txBody>
            <a:bodyPr lIns="0" tIns="0" rIns="0" bIns="0" rtlCol="0" anchor="t">
              <a:spAutoFit/>
            </a:bodyPr>
            <a:lstStyle/>
            <a:p>
              <a:pPr algn="just">
                <a:lnSpc>
                  <a:spcPts val="5449"/>
                </a:lnSpc>
              </a:pPr>
              <a:r>
                <a:rPr lang="en-US" sz="2499" dirty="0">
                  <a:solidFill>
                    <a:srgbClr val="000000"/>
                  </a:solidFill>
                  <a:latin typeface="Raleway"/>
                </a:rPr>
                <a:t>💡 Ce dossier </a:t>
              </a:r>
              <a:r>
                <a:rPr lang="en-US" sz="2499" dirty="0" err="1">
                  <a:solidFill>
                    <a:srgbClr val="000000"/>
                  </a:solidFill>
                  <a:latin typeface="Raleway"/>
                </a:rPr>
                <a:t>vous</a:t>
              </a:r>
              <a:r>
                <a:rPr lang="en-US" sz="2499" dirty="0">
                  <a:solidFill>
                    <a:srgbClr val="000000"/>
                  </a:solidFill>
                  <a:latin typeface="Raleway"/>
                </a:rPr>
                <a:t> </a:t>
              </a:r>
              <a:r>
                <a:rPr lang="en-US" sz="2499" dirty="0" err="1">
                  <a:solidFill>
                    <a:srgbClr val="000000"/>
                  </a:solidFill>
                  <a:latin typeface="Raleway"/>
                </a:rPr>
                <a:t>permet</a:t>
              </a:r>
              <a:r>
                <a:rPr lang="en-US" sz="2499" dirty="0">
                  <a:solidFill>
                    <a:srgbClr val="000000"/>
                  </a:solidFill>
                  <a:latin typeface="Raleway"/>
                </a:rPr>
                <a:t> de </a:t>
              </a:r>
              <a:r>
                <a:rPr lang="en-US" sz="2499" dirty="0" err="1">
                  <a:solidFill>
                    <a:srgbClr val="000000"/>
                  </a:solidFill>
                  <a:latin typeface="Raleway Bold"/>
                </a:rPr>
                <a:t>candidater</a:t>
              </a:r>
              <a:r>
                <a:rPr lang="en-US" sz="2499" dirty="0">
                  <a:solidFill>
                    <a:srgbClr val="000000"/>
                  </a:solidFill>
                  <a:latin typeface="Raleway Bold"/>
                </a:rPr>
                <a:t> aux </a:t>
              </a:r>
              <a:r>
                <a:rPr lang="en-US" sz="2499" dirty="0" err="1">
                  <a:solidFill>
                    <a:srgbClr val="000000"/>
                  </a:solidFill>
                  <a:latin typeface="Raleway Bold"/>
                </a:rPr>
                <a:t>Trophées</a:t>
              </a:r>
              <a:r>
                <a:rPr lang="en-US" sz="2499" dirty="0">
                  <a:solidFill>
                    <a:srgbClr val="000000"/>
                  </a:solidFill>
                  <a:latin typeface="Raleway Bold"/>
                </a:rPr>
                <a:t> de </a:t>
              </a:r>
              <a:r>
                <a:rPr lang="en-US" sz="2499" dirty="0" err="1">
                  <a:solidFill>
                    <a:srgbClr val="000000"/>
                  </a:solidFill>
                  <a:latin typeface="Raleway Bold"/>
                </a:rPr>
                <a:t>l'hypercroissance</a:t>
              </a:r>
              <a:r>
                <a:rPr lang="en-US" sz="2499" dirty="0">
                  <a:solidFill>
                    <a:srgbClr val="000000"/>
                  </a:solidFill>
                  <a:latin typeface="Raleway Bold"/>
                </a:rPr>
                <a:t> 2025 #TDH25</a:t>
              </a:r>
              <a:r>
                <a:rPr lang="en-US" sz="2499" dirty="0">
                  <a:solidFill>
                    <a:srgbClr val="000000"/>
                  </a:solidFill>
                  <a:latin typeface="Raleway"/>
                </a:rPr>
                <a:t> </a:t>
              </a:r>
            </a:p>
            <a:p>
              <a:pPr algn="just">
                <a:lnSpc>
                  <a:spcPts val="5449"/>
                </a:lnSpc>
              </a:pPr>
              <a:r>
                <a:rPr lang="en-US" sz="2499" dirty="0">
                  <a:solidFill>
                    <a:srgbClr val="000000"/>
                  </a:solidFill>
                  <a:latin typeface="Raleway"/>
                </a:rPr>
                <a:t>Il </a:t>
              </a:r>
              <a:r>
                <a:rPr lang="en-US" sz="2499" dirty="0" err="1">
                  <a:solidFill>
                    <a:srgbClr val="000000"/>
                  </a:solidFill>
                  <a:latin typeface="Raleway"/>
                </a:rPr>
                <a:t>permettra</a:t>
              </a:r>
              <a:r>
                <a:rPr lang="en-US" sz="2499" dirty="0">
                  <a:solidFill>
                    <a:srgbClr val="000000"/>
                  </a:solidFill>
                  <a:latin typeface="Raleway"/>
                </a:rPr>
                <a:t> au jury de </a:t>
              </a:r>
              <a:r>
                <a:rPr lang="en-US" sz="2499" dirty="0" err="1">
                  <a:solidFill>
                    <a:srgbClr val="000000"/>
                  </a:solidFill>
                  <a:latin typeface="Raleway"/>
                </a:rPr>
                <a:t>sélectionner</a:t>
              </a:r>
              <a:r>
                <a:rPr lang="en-US" sz="2499" dirty="0">
                  <a:solidFill>
                    <a:srgbClr val="000000"/>
                  </a:solidFill>
                  <a:latin typeface="Raleway"/>
                </a:rPr>
                <a:t> les </a:t>
              </a:r>
              <a:r>
                <a:rPr lang="en-US" sz="2499" dirty="0" err="1">
                  <a:solidFill>
                    <a:srgbClr val="000000"/>
                  </a:solidFill>
                  <a:latin typeface="Raleway"/>
                </a:rPr>
                <a:t>entreprises</a:t>
              </a:r>
              <a:r>
                <a:rPr lang="en-US" sz="2499" dirty="0">
                  <a:solidFill>
                    <a:srgbClr val="000000"/>
                  </a:solidFill>
                  <a:latin typeface="Raleway"/>
                </a:rPr>
                <a:t> qui se </a:t>
              </a:r>
              <a:r>
                <a:rPr lang="en-US" sz="2499" dirty="0" err="1">
                  <a:solidFill>
                    <a:srgbClr val="000000"/>
                  </a:solidFill>
                  <a:latin typeface="Raleway"/>
                </a:rPr>
                <a:t>verront</a:t>
              </a:r>
              <a:r>
                <a:rPr lang="en-US" sz="2499" dirty="0">
                  <a:solidFill>
                    <a:srgbClr val="000000"/>
                  </a:solidFill>
                  <a:latin typeface="Raleway"/>
                </a:rPr>
                <a:t> </a:t>
              </a:r>
              <a:r>
                <a:rPr lang="en-US" sz="2499" dirty="0" err="1">
                  <a:solidFill>
                    <a:srgbClr val="000000"/>
                  </a:solidFill>
                  <a:latin typeface="Raleway"/>
                </a:rPr>
                <a:t>remettre</a:t>
              </a:r>
              <a:r>
                <a:rPr lang="en-US" sz="2499" dirty="0">
                  <a:solidFill>
                    <a:srgbClr val="000000"/>
                  </a:solidFill>
                  <a:latin typeface="Raleway"/>
                </a:rPr>
                <a:t> un </a:t>
              </a:r>
              <a:r>
                <a:rPr lang="en-US" sz="2499" dirty="0" err="1">
                  <a:solidFill>
                    <a:srgbClr val="000000"/>
                  </a:solidFill>
                  <a:latin typeface="Raleway"/>
                </a:rPr>
                <a:t>Trophée</a:t>
              </a:r>
              <a:r>
                <a:rPr lang="en-US" sz="2499" dirty="0">
                  <a:solidFill>
                    <a:srgbClr val="000000"/>
                  </a:solidFill>
                  <a:latin typeface="Raleway"/>
                </a:rPr>
                <a:t>, </a:t>
              </a:r>
              <a:r>
                <a:rPr lang="en-US" sz="2499" dirty="0" err="1">
                  <a:solidFill>
                    <a:srgbClr val="000000"/>
                  </a:solidFill>
                  <a:latin typeface="Raleway"/>
                </a:rPr>
                <a:t>lors</a:t>
              </a:r>
              <a:r>
                <a:rPr lang="en-US" sz="2499" dirty="0">
                  <a:solidFill>
                    <a:srgbClr val="000000"/>
                  </a:solidFill>
                  <a:latin typeface="Raleway"/>
                </a:rPr>
                <a:t> de </a:t>
              </a:r>
              <a:r>
                <a:rPr lang="en-US" sz="2499" dirty="0" err="1">
                  <a:solidFill>
                    <a:srgbClr val="000000"/>
                  </a:solidFill>
                  <a:latin typeface="Raleway"/>
                </a:rPr>
                <a:t>l'événement</a:t>
              </a:r>
              <a:r>
                <a:rPr lang="en-US" sz="2499" dirty="0">
                  <a:solidFill>
                    <a:srgbClr val="000000"/>
                  </a:solidFill>
                  <a:latin typeface="Raleway"/>
                </a:rPr>
                <a:t> du XX Mars 2024, </a:t>
              </a:r>
              <a:r>
                <a:rPr lang="en-US" sz="2499" dirty="0" err="1">
                  <a:solidFill>
                    <a:srgbClr val="000000"/>
                  </a:solidFill>
                  <a:latin typeface="Raleway"/>
                </a:rPr>
                <a:t>devant</a:t>
              </a:r>
              <a:r>
                <a:rPr lang="en-US" sz="2499" dirty="0">
                  <a:solidFill>
                    <a:srgbClr val="000000"/>
                  </a:solidFill>
                  <a:latin typeface="Raleway"/>
                </a:rPr>
                <a:t> </a:t>
              </a:r>
              <a:r>
                <a:rPr lang="en-US" sz="2499" dirty="0" err="1">
                  <a:solidFill>
                    <a:srgbClr val="000000"/>
                  </a:solidFill>
                  <a:latin typeface="Raleway"/>
                </a:rPr>
                <a:t>près</a:t>
              </a:r>
              <a:r>
                <a:rPr lang="en-US" sz="2499" dirty="0">
                  <a:solidFill>
                    <a:srgbClr val="000000"/>
                  </a:solidFill>
                  <a:latin typeface="Raleway"/>
                </a:rPr>
                <a:t> de 300 </a:t>
              </a:r>
              <a:r>
                <a:rPr lang="en-US" sz="2499" dirty="0" err="1">
                  <a:solidFill>
                    <a:srgbClr val="000000"/>
                  </a:solidFill>
                  <a:latin typeface="Raleway"/>
                </a:rPr>
                <a:t>investisseurs</a:t>
              </a:r>
              <a:r>
                <a:rPr lang="en-US" sz="2499" dirty="0">
                  <a:solidFill>
                    <a:srgbClr val="000000"/>
                  </a:solidFill>
                  <a:latin typeface="Raleway"/>
                </a:rPr>
                <a:t>, chefs </a:t>
              </a:r>
              <a:r>
                <a:rPr lang="en-US" sz="2499" dirty="0" err="1">
                  <a:solidFill>
                    <a:srgbClr val="000000"/>
                  </a:solidFill>
                  <a:latin typeface="Raleway"/>
                </a:rPr>
                <a:t>d'entreprise</a:t>
              </a:r>
              <a:r>
                <a:rPr lang="en-US" sz="2499" dirty="0">
                  <a:solidFill>
                    <a:srgbClr val="000000"/>
                  </a:solidFill>
                  <a:latin typeface="Raleway"/>
                </a:rPr>
                <a:t> et </a:t>
              </a:r>
              <a:r>
                <a:rPr lang="en-US" sz="2499" dirty="0" err="1">
                  <a:solidFill>
                    <a:srgbClr val="000000"/>
                  </a:solidFill>
                  <a:latin typeface="Raleway"/>
                </a:rPr>
                <a:t>donneurs</a:t>
              </a:r>
              <a:r>
                <a:rPr lang="en-US" sz="2499" dirty="0">
                  <a:solidFill>
                    <a:srgbClr val="000000"/>
                  </a:solidFill>
                  <a:latin typeface="Raleway"/>
                </a:rPr>
                <a:t> </a:t>
              </a:r>
              <a:r>
                <a:rPr lang="en-US" sz="2499" dirty="0" err="1">
                  <a:solidFill>
                    <a:srgbClr val="000000"/>
                  </a:solidFill>
                  <a:latin typeface="Raleway"/>
                </a:rPr>
                <a:t>d’ordre</a:t>
              </a:r>
              <a:r>
                <a:rPr lang="en-US" sz="2499" dirty="0">
                  <a:solidFill>
                    <a:srgbClr val="000000"/>
                  </a:solidFill>
                  <a:latin typeface="Raleway"/>
                </a:rPr>
                <a:t> de la Région Sud.  </a:t>
              </a:r>
            </a:p>
            <a:p>
              <a:pPr algn="just">
                <a:lnSpc>
                  <a:spcPts val="5449"/>
                </a:lnSpc>
              </a:pPr>
              <a:r>
                <a:rPr lang="en-US" sz="2499" dirty="0" err="1">
                  <a:solidFill>
                    <a:srgbClr val="000000"/>
                  </a:solidFill>
                  <a:latin typeface="Raleway"/>
                </a:rPr>
                <a:t>Toutes</a:t>
              </a:r>
              <a:r>
                <a:rPr lang="en-US" sz="2499" dirty="0">
                  <a:solidFill>
                    <a:srgbClr val="000000"/>
                  </a:solidFill>
                  <a:latin typeface="Raleway"/>
                </a:rPr>
                <a:t> les </a:t>
              </a:r>
              <a:r>
                <a:rPr lang="en-US" sz="2499" dirty="0" err="1">
                  <a:solidFill>
                    <a:srgbClr val="000000"/>
                  </a:solidFill>
                  <a:latin typeface="Raleway"/>
                </a:rPr>
                <a:t>informations</a:t>
              </a:r>
              <a:r>
                <a:rPr lang="en-US" sz="2499" dirty="0">
                  <a:solidFill>
                    <a:srgbClr val="000000"/>
                  </a:solidFill>
                  <a:latin typeface="Raleway"/>
                </a:rPr>
                <a:t> </a:t>
              </a:r>
              <a:r>
                <a:rPr lang="en-US" sz="2499" dirty="0" err="1">
                  <a:solidFill>
                    <a:srgbClr val="000000"/>
                  </a:solidFill>
                  <a:latin typeface="Raleway"/>
                </a:rPr>
                <a:t>portées</a:t>
              </a:r>
              <a:r>
                <a:rPr lang="en-US" sz="2499" dirty="0">
                  <a:solidFill>
                    <a:srgbClr val="000000"/>
                  </a:solidFill>
                  <a:latin typeface="Raleway"/>
                </a:rPr>
                <a:t> au dossier </a:t>
              </a:r>
              <a:r>
                <a:rPr lang="en-US" sz="2499" dirty="0" err="1">
                  <a:solidFill>
                    <a:srgbClr val="000000"/>
                  </a:solidFill>
                  <a:latin typeface="Raleway"/>
                </a:rPr>
                <a:t>sont</a:t>
              </a:r>
              <a:r>
                <a:rPr lang="en-US" sz="2499" dirty="0">
                  <a:solidFill>
                    <a:srgbClr val="000000"/>
                  </a:solidFill>
                  <a:latin typeface="Raleway"/>
                </a:rPr>
                <a:t> </a:t>
              </a:r>
              <a:r>
                <a:rPr lang="en-US" sz="2499" dirty="0" err="1">
                  <a:solidFill>
                    <a:srgbClr val="000000"/>
                  </a:solidFill>
                  <a:latin typeface="Raleway Bold"/>
                </a:rPr>
                <a:t>confidentielles</a:t>
              </a:r>
              <a:r>
                <a:rPr lang="en-US" sz="2499" dirty="0">
                  <a:solidFill>
                    <a:srgbClr val="000000"/>
                  </a:solidFill>
                  <a:latin typeface="Raleway Bold"/>
                </a:rPr>
                <a:t> .</a:t>
              </a:r>
            </a:p>
            <a:p>
              <a:pPr algn="just">
                <a:lnSpc>
                  <a:spcPts val="5449"/>
                </a:lnSpc>
              </a:pPr>
              <a:r>
                <a:rPr lang="en-US" sz="2499" dirty="0">
                  <a:solidFill>
                    <a:srgbClr val="000000"/>
                  </a:solidFill>
                  <a:latin typeface="Raleway"/>
                </a:rPr>
                <a:t>(cf. engagement de </a:t>
              </a:r>
              <a:r>
                <a:rPr lang="en-US" sz="2499" dirty="0" err="1">
                  <a:solidFill>
                    <a:srgbClr val="000000"/>
                  </a:solidFill>
                  <a:latin typeface="Raleway"/>
                </a:rPr>
                <a:t>confidentialité</a:t>
              </a:r>
              <a:r>
                <a:rPr lang="en-US" sz="2499" dirty="0">
                  <a:solidFill>
                    <a:srgbClr val="000000"/>
                  </a:solidFill>
                  <a:latin typeface="Raleway"/>
                </a:rPr>
                <a:t> </a:t>
              </a:r>
              <a:r>
                <a:rPr lang="en-US" sz="2499" dirty="0" err="1">
                  <a:solidFill>
                    <a:srgbClr val="000000"/>
                  </a:solidFill>
                  <a:latin typeface="Raleway"/>
                </a:rPr>
                <a:t>en</a:t>
              </a:r>
              <a:r>
                <a:rPr lang="en-US" sz="2499" dirty="0">
                  <a:solidFill>
                    <a:srgbClr val="000000"/>
                  </a:solidFill>
                  <a:latin typeface="Raleway"/>
                </a:rPr>
                <a:t> fin de dossier).</a:t>
              </a:r>
            </a:p>
            <a:p>
              <a:pPr>
                <a:lnSpc>
                  <a:spcPct val="150000"/>
                </a:lnSpc>
              </a:pPr>
              <a:endParaRPr lang="en-US" sz="2499" dirty="0">
                <a:solidFill>
                  <a:srgbClr val="000000"/>
                </a:solidFill>
                <a:latin typeface="Raleway"/>
              </a:endParaRPr>
            </a:p>
            <a:p>
              <a:pPr algn="ctr">
                <a:lnSpc>
                  <a:spcPct val="150000"/>
                </a:lnSpc>
              </a:pPr>
              <a:r>
                <a:rPr lang="en-US" sz="2499" dirty="0">
                  <a:solidFill>
                    <a:srgbClr val="000000"/>
                  </a:solidFill>
                  <a:latin typeface="Raleway"/>
                </a:rPr>
                <a:t>🚀 </a:t>
              </a:r>
              <a:r>
                <a:rPr lang="en-US" sz="2499" b="1" dirty="0">
                  <a:solidFill>
                    <a:srgbClr val="000000"/>
                  </a:solidFill>
                  <a:effectLst>
                    <a:outerShdw blurRad="38100" dist="38100" dir="2700000" algn="tl">
                      <a:srgbClr val="000000">
                        <a:alpha val="43137"/>
                      </a:srgbClr>
                    </a:outerShdw>
                  </a:effectLst>
                  <a:latin typeface="Raleway"/>
                </a:rPr>
                <a:t>Comment </a:t>
              </a:r>
              <a:r>
                <a:rPr lang="en-US" sz="2499" b="1" dirty="0" err="1">
                  <a:solidFill>
                    <a:srgbClr val="000000"/>
                  </a:solidFill>
                  <a:effectLst>
                    <a:outerShdw blurRad="38100" dist="38100" dir="2700000" algn="tl">
                      <a:srgbClr val="000000">
                        <a:alpha val="43137"/>
                      </a:srgbClr>
                    </a:outerShdw>
                  </a:effectLst>
                  <a:latin typeface="Raleway"/>
                </a:rPr>
                <a:t>postuler</a:t>
              </a:r>
              <a:r>
                <a:rPr lang="en-US" sz="2499" b="1" dirty="0">
                  <a:solidFill>
                    <a:srgbClr val="000000"/>
                  </a:solidFill>
                  <a:effectLst>
                    <a:outerShdw blurRad="38100" dist="38100" dir="2700000" algn="tl">
                      <a:srgbClr val="000000">
                        <a:alpha val="43137"/>
                      </a:srgbClr>
                    </a:outerShdw>
                  </a:effectLst>
                  <a:latin typeface="Raleway"/>
                </a:rPr>
                <a:t> ? </a:t>
              </a:r>
              <a:r>
                <a:rPr lang="en-US" sz="2499" dirty="0">
                  <a:solidFill>
                    <a:srgbClr val="000000"/>
                  </a:solidFill>
                  <a:latin typeface="Raleway"/>
                </a:rPr>
                <a:t>🚀</a:t>
              </a:r>
              <a:endParaRPr lang="en-US" sz="2499" b="1" dirty="0">
                <a:solidFill>
                  <a:srgbClr val="000000"/>
                </a:solidFill>
                <a:effectLst>
                  <a:outerShdw blurRad="38100" dist="38100" dir="2700000" algn="tl">
                    <a:srgbClr val="000000">
                      <a:alpha val="43137"/>
                    </a:srgbClr>
                  </a:outerShdw>
                </a:effectLst>
                <a:latin typeface="Raleway"/>
              </a:endParaRPr>
            </a:p>
            <a:p>
              <a:pPr algn="ctr">
                <a:lnSpc>
                  <a:spcPts val="5449"/>
                </a:lnSpc>
              </a:pPr>
              <a:r>
                <a:rPr lang="en-US" sz="2499" dirty="0" err="1">
                  <a:solidFill>
                    <a:srgbClr val="C58819"/>
                  </a:solidFill>
                  <a:latin typeface="Raleway Bold"/>
                </a:rPr>
                <a:t>Envoyez</a:t>
              </a:r>
              <a:r>
                <a:rPr lang="en-US" sz="2499" dirty="0">
                  <a:solidFill>
                    <a:srgbClr val="C58819"/>
                  </a:solidFill>
                  <a:latin typeface="Raleway Bold"/>
                </a:rPr>
                <a:t> </a:t>
              </a:r>
              <a:r>
                <a:rPr lang="en-US" sz="2499" dirty="0" err="1">
                  <a:solidFill>
                    <a:srgbClr val="C58819"/>
                  </a:solidFill>
                  <a:latin typeface="Raleway Bold"/>
                </a:rPr>
                <a:t>votre</a:t>
              </a:r>
              <a:r>
                <a:rPr lang="en-US" sz="2499" dirty="0">
                  <a:solidFill>
                    <a:srgbClr val="C58819"/>
                  </a:solidFill>
                  <a:latin typeface="Raleway Bold"/>
                </a:rPr>
                <a:t> pitch deck,</a:t>
              </a:r>
              <a:r>
                <a:rPr lang="en-US" sz="2499" dirty="0">
                  <a:solidFill>
                    <a:srgbClr val="C58819"/>
                  </a:solidFill>
                  <a:latin typeface="Raleway"/>
                </a:rPr>
                <a:t> </a:t>
              </a:r>
              <a:r>
                <a:rPr lang="en-US" sz="2499" dirty="0" err="1">
                  <a:solidFill>
                    <a:srgbClr val="C58819"/>
                  </a:solidFill>
                  <a:latin typeface="Raleway"/>
                </a:rPr>
                <a:t>en</a:t>
              </a:r>
              <a:r>
                <a:rPr lang="en-US" sz="2499" dirty="0">
                  <a:solidFill>
                    <a:srgbClr val="C58819"/>
                  </a:solidFill>
                  <a:latin typeface="Raleway"/>
                </a:rPr>
                <a:t> le </a:t>
              </a:r>
              <a:r>
                <a:rPr lang="en-US" sz="2499" dirty="0" err="1">
                  <a:solidFill>
                    <a:srgbClr val="C58819"/>
                  </a:solidFill>
                  <a:latin typeface="Raleway"/>
                </a:rPr>
                <a:t>complétant</a:t>
              </a:r>
              <a:r>
                <a:rPr lang="en-US" sz="2499" dirty="0">
                  <a:solidFill>
                    <a:srgbClr val="C58819"/>
                  </a:solidFill>
                  <a:latin typeface="Raleway"/>
                </a:rPr>
                <a:t> des questions qui </a:t>
              </a:r>
              <a:r>
                <a:rPr lang="en-US" sz="2499" dirty="0" err="1">
                  <a:solidFill>
                    <a:srgbClr val="C58819"/>
                  </a:solidFill>
                  <a:latin typeface="Raleway"/>
                </a:rPr>
                <a:t>suivent</a:t>
              </a:r>
              <a:r>
                <a:rPr lang="en-US" sz="2499" dirty="0">
                  <a:solidFill>
                    <a:srgbClr val="C58819"/>
                  </a:solidFill>
                  <a:latin typeface="Raleway"/>
                </a:rPr>
                <a:t>.</a:t>
              </a:r>
            </a:p>
            <a:p>
              <a:pPr algn="ctr">
                <a:lnSpc>
                  <a:spcPct val="150000"/>
                </a:lnSpc>
              </a:pPr>
              <a:endParaRPr lang="en-US" sz="1000" dirty="0">
                <a:solidFill>
                  <a:srgbClr val="C58819"/>
                </a:solidFill>
                <a:latin typeface="Raleway"/>
              </a:endParaRPr>
            </a:p>
            <a:p>
              <a:pPr algn="ctr">
                <a:lnSpc>
                  <a:spcPct val="150000"/>
                </a:lnSpc>
              </a:pPr>
              <a:r>
                <a:rPr lang="en-US" sz="2499" dirty="0">
                  <a:solidFill>
                    <a:srgbClr val="000000"/>
                  </a:solidFill>
                  <a:latin typeface="Raleway Bold"/>
                </a:rPr>
                <a:t>📝  </a:t>
              </a:r>
              <a:r>
                <a:rPr lang="en-US" sz="2499" dirty="0">
                  <a:solidFill>
                    <a:srgbClr val="000000"/>
                  </a:solidFill>
                  <a:latin typeface="Raleway"/>
                </a:rPr>
                <a:t>Merci </a:t>
              </a:r>
              <a:r>
                <a:rPr lang="en-US" sz="2499" dirty="0" err="1">
                  <a:solidFill>
                    <a:srgbClr val="000000"/>
                  </a:solidFill>
                  <a:latin typeface="Raleway"/>
                </a:rPr>
                <a:t>d'envoyer</a:t>
              </a:r>
              <a:r>
                <a:rPr lang="en-US" sz="2499" dirty="0">
                  <a:solidFill>
                    <a:srgbClr val="000000"/>
                  </a:solidFill>
                  <a:latin typeface="Raleway"/>
                </a:rPr>
                <a:t> le dossier </a:t>
              </a:r>
              <a:r>
                <a:rPr lang="en-US" sz="2499" b="1" dirty="0">
                  <a:solidFill>
                    <a:srgbClr val="000000"/>
                  </a:solidFill>
                  <a:latin typeface="Raleway"/>
                </a:rPr>
                <a:t>ET</a:t>
              </a:r>
              <a:r>
                <a:rPr lang="en-US" sz="2499" dirty="0">
                  <a:solidFill>
                    <a:srgbClr val="000000"/>
                  </a:solidFill>
                  <a:latin typeface="Raleway"/>
                </a:rPr>
                <a:t> le pitch deck à : </a:t>
              </a:r>
              <a:br>
                <a:rPr lang="en-US" sz="2499" dirty="0">
                  <a:solidFill>
                    <a:srgbClr val="000000"/>
                  </a:solidFill>
                  <a:latin typeface="Raleway"/>
                </a:rPr>
              </a:br>
              <a:r>
                <a:rPr lang="en-US" sz="2499" dirty="0">
                  <a:solidFill>
                    <a:srgbClr val="000000"/>
                  </a:solidFill>
                  <a:latin typeface="Raleway Bold"/>
                </a:rPr>
                <a:t>marjorie@risepartners.org</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4" name="AutoShape 4"/>
          <p:cNvSpPr/>
          <p:nvPr/>
        </p:nvSpPr>
        <p:spPr>
          <a:xfrm rot="22518">
            <a:off x="1622" y="1028612"/>
            <a:ext cx="11602756" cy="0"/>
          </a:xfrm>
          <a:prstGeom prst="line">
            <a:avLst/>
          </a:prstGeom>
          <a:ln w="38100" cap="flat">
            <a:solidFill>
              <a:srgbClr val="000000"/>
            </a:solidFill>
            <a:prstDash val="solid"/>
            <a:headEnd type="none" w="sm" len="sm"/>
            <a:tailEnd type="none" w="sm" len="sm"/>
          </a:ln>
        </p:spPr>
        <p:txBody>
          <a:bodyPr/>
          <a:lstStyle/>
          <a:p>
            <a:endParaRPr lang="fr-FR"/>
          </a:p>
        </p:txBody>
      </p:sp>
      <p:grpSp>
        <p:nvGrpSpPr>
          <p:cNvPr id="5" name="Group 5"/>
          <p:cNvGrpSpPr/>
          <p:nvPr/>
        </p:nvGrpSpPr>
        <p:grpSpPr>
          <a:xfrm>
            <a:off x="923163" y="1808463"/>
            <a:ext cx="16230600" cy="5622290"/>
            <a:chOff x="0" y="0"/>
            <a:chExt cx="21640800" cy="7496387"/>
          </a:xfrm>
        </p:grpSpPr>
        <p:sp>
          <p:nvSpPr>
            <p:cNvPr id="6" name="TextBox 6"/>
            <p:cNvSpPr txBox="1"/>
            <p:nvPr/>
          </p:nvSpPr>
          <p:spPr>
            <a:xfrm>
              <a:off x="0" y="-66675"/>
              <a:ext cx="21640800" cy="7563062"/>
            </a:xfrm>
            <a:prstGeom prst="rect">
              <a:avLst/>
            </a:prstGeom>
          </p:spPr>
          <p:txBody>
            <a:bodyPr lIns="0" tIns="0" rIns="0" bIns="0" rtlCol="0" anchor="t">
              <a:spAutoFit/>
            </a:bodyPr>
            <a:lstStyle/>
            <a:p>
              <a:pPr algn="just">
                <a:lnSpc>
                  <a:spcPts val="3920"/>
                </a:lnSpc>
              </a:pPr>
              <a:r>
                <a:rPr lang="en-US" sz="2800" dirty="0">
                  <a:solidFill>
                    <a:srgbClr val="000000"/>
                  </a:solidFill>
                  <a:latin typeface="Raleway"/>
                </a:rPr>
                <a:t>À </a:t>
              </a:r>
              <a:r>
                <a:rPr lang="en-US" sz="2800" dirty="0" err="1">
                  <a:solidFill>
                    <a:srgbClr val="000000"/>
                  </a:solidFill>
                  <a:latin typeface="Raleway"/>
                </a:rPr>
                <a:t>quel</a:t>
              </a:r>
              <a:r>
                <a:rPr lang="en-US" sz="2800" dirty="0">
                  <a:solidFill>
                    <a:srgbClr val="000000"/>
                  </a:solidFill>
                  <a:latin typeface="Raleway"/>
                </a:rPr>
                <a:t>(s) </a:t>
              </a:r>
              <a:r>
                <a:rPr lang="en-US" sz="2800" dirty="0" err="1">
                  <a:solidFill>
                    <a:srgbClr val="000000"/>
                  </a:solidFill>
                  <a:latin typeface="Raleway"/>
                </a:rPr>
                <a:t>trophée</a:t>
              </a:r>
              <a:r>
                <a:rPr lang="en-US" sz="2800" dirty="0">
                  <a:solidFill>
                    <a:srgbClr val="000000"/>
                  </a:solidFill>
                  <a:latin typeface="Raleway"/>
                </a:rPr>
                <a:t>(s) </a:t>
              </a:r>
              <a:r>
                <a:rPr lang="en-US" sz="2800" dirty="0" err="1">
                  <a:solidFill>
                    <a:srgbClr val="000000"/>
                  </a:solidFill>
                  <a:latin typeface="Raleway"/>
                </a:rPr>
                <a:t>candidatez-vous</a:t>
              </a:r>
              <a:r>
                <a:rPr lang="en-US" sz="2800" dirty="0">
                  <a:solidFill>
                    <a:srgbClr val="000000"/>
                  </a:solidFill>
                  <a:latin typeface="Raleway"/>
                </a:rPr>
                <a:t> ?</a:t>
              </a:r>
            </a:p>
            <a:p>
              <a:pPr algn="just">
                <a:lnSpc>
                  <a:spcPts val="2520"/>
                </a:lnSpc>
              </a:pPr>
              <a:r>
                <a:rPr lang="en-US" sz="1800" dirty="0" err="1">
                  <a:solidFill>
                    <a:srgbClr val="000000"/>
                  </a:solidFill>
                  <a:latin typeface="Raleway"/>
                </a:rPr>
                <a:t>Possibilité</a:t>
              </a:r>
              <a:r>
                <a:rPr lang="en-US" sz="1800" dirty="0">
                  <a:solidFill>
                    <a:srgbClr val="000000"/>
                  </a:solidFill>
                  <a:latin typeface="Raleway"/>
                </a:rPr>
                <a:t> de </a:t>
              </a:r>
              <a:r>
                <a:rPr lang="en-US" sz="1800" dirty="0" err="1">
                  <a:solidFill>
                    <a:srgbClr val="000000"/>
                  </a:solidFill>
                  <a:latin typeface="Raleway"/>
                </a:rPr>
                <a:t>cocher</a:t>
              </a:r>
              <a:r>
                <a:rPr lang="en-US" sz="1800" dirty="0">
                  <a:solidFill>
                    <a:srgbClr val="000000"/>
                  </a:solidFill>
                  <a:latin typeface="Raleway"/>
                </a:rPr>
                <a:t> </a:t>
              </a:r>
              <a:r>
                <a:rPr lang="en-US" sz="1800" dirty="0" err="1">
                  <a:solidFill>
                    <a:srgbClr val="000000"/>
                  </a:solidFill>
                  <a:latin typeface="Raleway"/>
                </a:rPr>
                <a:t>plusieurs</a:t>
              </a:r>
              <a:r>
                <a:rPr lang="en-US" sz="1800" dirty="0">
                  <a:solidFill>
                    <a:srgbClr val="000000"/>
                  </a:solidFill>
                  <a:latin typeface="Raleway"/>
                </a:rPr>
                <a:t> cases</a:t>
              </a:r>
            </a:p>
            <a:p>
              <a:pPr algn="just">
                <a:lnSpc>
                  <a:spcPts val="3920"/>
                </a:lnSpc>
              </a:pPr>
              <a:endParaRPr lang="en-US" sz="1800" dirty="0">
                <a:solidFill>
                  <a:srgbClr val="000000"/>
                </a:solidFill>
                <a:latin typeface="Raleway"/>
              </a:endParaRPr>
            </a:p>
            <a:p>
              <a:pPr algn="just">
                <a:lnSpc>
                  <a:spcPts val="3920"/>
                </a:lnSpc>
              </a:pPr>
              <a:endParaRPr lang="en-US" sz="1800" dirty="0">
                <a:solidFill>
                  <a:srgbClr val="000000"/>
                </a:solidFill>
                <a:latin typeface="Raleway"/>
              </a:endParaRPr>
            </a:p>
            <a:p>
              <a:pPr algn="just">
                <a:lnSpc>
                  <a:spcPts val="3920"/>
                </a:lnSpc>
              </a:pPr>
              <a:endParaRPr lang="en-US" sz="1800" dirty="0">
                <a:solidFill>
                  <a:srgbClr val="000000"/>
                </a:solidFill>
                <a:latin typeface="Raleway"/>
              </a:endParaRPr>
            </a:p>
            <a:p>
              <a:pPr algn="just">
                <a:lnSpc>
                  <a:spcPts val="3920"/>
                </a:lnSpc>
              </a:pPr>
              <a:endParaRPr lang="en-US" sz="1800" dirty="0">
                <a:solidFill>
                  <a:srgbClr val="000000"/>
                </a:solidFill>
                <a:latin typeface="Raleway"/>
              </a:endParaRPr>
            </a:p>
            <a:p>
              <a:pPr algn="just">
                <a:lnSpc>
                  <a:spcPts val="3920"/>
                </a:lnSpc>
              </a:pPr>
              <a:endParaRPr lang="en-US" sz="1800" dirty="0">
                <a:solidFill>
                  <a:srgbClr val="000000"/>
                </a:solidFill>
                <a:latin typeface="Raleway"/>
              </a:endParaRPr>
            </a:p>
            <a:p>
              <a:pPr algn="just">
                <a:lnSpc>
                  <a:spcPts val="3920"/>
                </a:lnSpc>
              </a:pPr>
              <a:r>
                <a:rPr lang="en-US" sz="2800" dirty="0" err="1">
                  <a:solidFill>
                    <a:srgbClr val="000000"/>
                  </a:solidFill>
                  <a:latin typeface="Raleway"/>
                </a:rPr>
                <a:t>Pourquoi</a:t>
              </a:r>
              <a:r>
                <a:rPr lang="en-US" sz="2800" dirty="0">
                  <a:solidFill>
                    <a:srgbClr val="000000"/>
                  </a:solidFill>
                  <a:latin typeface="Raleway"/>
                </a:rPr>
                <a:t> </a:t>
              </a:r>
              <a:r>
                <a:rPr lang="en-US" sz="2800" dirty="0" err="1">
                  <a:solidFill>
                    <a:srgbClr val="000000"/>
                  </a:solidFill>
                  <a:latin typeface="Raleway"/>
                </a:rPr>
                <a:t>votre</a:t>
              </a:r>
              <a:r>
                <a:rPr lang="en-US" sz="2800" dirty="0">
                  <a:solidFill>
                    <a:srgbClr val="000000"/>
                  </a:solidFill>
                  <a:latin typeface="Raleway"/>
                </a:rPr>
                <a:t> </a:t>
              </a:r>
              <a:r>
                <a:rPr lang="en-US" sz="2800" dirty="0" err="1">
                  <a:solidFill>
                    <a:srgbClr val="000000"/>
                  </a:solidFill>
                  <a:latin typeface="Raleway"/>
                </a:rPr>
                <a:t>projet</a:t>
              </a:r>
              <a:r>
                <a:rPr lang="en-US" sz="2800" dirty="0">
                  <a:solidFill>
                    <a:srgbClr val="000000"/>
                  </a:solidFill>
                  <a:latin typeface="Raleway"/>
                </a:rPr>
                <a:t> sera le </a:t>
              </a:r>
              <a:r>
                <a:rPr lang="en-US" sz="2800" dirty="0" err="1">
                  <a:solidFill>
                    <a:srgbClr val="000000"/>
                  </a:solidFill>
                  <a:latin typeface="Raleway"/>
                </a:rPr>
                <a:t>lauréat</a:t>
              </a:r>
              <a:r>
                <a:rPr lang="en-US" sz="2800" dirty="0">
                  <a:solidFill>
                    <a:srgbClr val="000000"/>
                  </a:solidFill>
                  <a:latin typeface="Raleway"/>
                </a:rPr>
                <a:t> de </a:t>
              </a:r>
              <a:r>
                <a:rPr lang="en-US" sz="2800" dirty="0" err="1">
                  <a:solidFill>
                    <a:srgbClr val="000000"/>
                  </a:solidFill>
                  <a:latin typeface="Raleway"/>
                </a:rPr>
                <a:t>ce</a:t>
              </a:r>
              <a:r>
                <a:rPr lang="en-US" sz="2800" dirty="0">
                  <a:solidFill>
                    <a:srgbClr val="000000"/>
                  </a:solidFill>
                  <a:latin typeface="Raleway"/>
                </a:rPr>
                <a:t>(s) </a:t>
              </a:r>
              <a:r>
                <a:rPr lang="en-US" sz="2800" dirty="0" err="1">
                  <a:solidFill>
                    <a:srgbClr val="000000"/>
                  </a:solidFill>
                  <a:latin typeface="Raleway"/>
                </a:rPr>
                <a:t>trophée</a:t>
              </a:r>
              <a:r>
                <a:rPr lang="en-US" sz="2800" dirty="0">
                  <a:solidFill>
                    <a:srgbClr val="000000"/>
                  </a:solidFill>
                  <a:latin typeface="Raleway"/>
                </a:rPr>
                <a:t>(s) 2024 ?</a:t>
              </a:r>
            </a:p>
            <a:p>
              <a:pPr algn="just">
                <a:lnSpc>
                  <a:spcPts val="2520"/>
                </a:lnSpc>
              </a:pPr>
              <a:r>
                <a:rPr lang="en-US" sz="1800" dirty="0" err="1">
                  <a:solidFill>
                    <a:srgbClr val="000000"/>
                  </a:solidFill>
                  <a:latin typeface="Raleway"/>
                </a:rPr>
                <a:t>Précisez</a:t>
              </a:r>
              <a:r>
                <a:rPr lang="en-US" sz="1800" dirty="0">
                  <a:solidFill>
                    <a:srgbClr val="000000"/>
                  </a:solidFill>
                  <a:latin typeface="Raleway"/>
                </a:rPr>
                <a:t> pour chacun des </a:t>
              </a:r>
              <a:r>
                <a:rPr lang="en-US" sz="1800" dirty="0" err="1">
                  <a:solidFill>
                    <a:srgbClr val="000000"/>
                  </a:solidFill>
                  <a:latin typeface="Raleway"/>
                </a:rPr>
                <a:t>trophées</a:t>
              </a:r>
              <a:r>
                <a:rPr lang="en-US" sz="1800" dirty="0">
                  <a:solidFill>
                    <a:srgbClr val="000000"/>
                  </a:solidFill>
                  <a:latin typeface="Raleway"/>
                </a:rPr>
                <a:t>, le </a:t>
              </a:r>
              <a:r>
                <a:rPr lang="en-US" sz="1800" dirty="0" err="1">
                  <a:solidFill>
                    <a:srgbClr val="000000"/>
                  </a:solidFill>
                  <a:latin typeface="Raleway"/>
                </a:rPr>
                <a:t>cas</a:t>
              </a:r>
              <a:r>
                <a:rPr lang="en-US" sz="1800" dirty="0">
                  <a:solidFill>
                    <a:srgbClr val="000000"/>
                  </a:solidFill>
                  <a:latin typeface="Raleway"/>
                </a:rPr>
                <a:t> </a:t>
              </a:r>
              <a:r>
                <a:rPr lang="en-US" sz="1800" dirty="0" err="1">
                  <a:solidFill>
                    <a:srgbClr val="000000"/>
                  </a:solidFill>
                  <a:latin typeface="Raleway"/>
                </a:rPr>
                <a:t>échéant</a:t>
              </a:r>
              <a:endParaRPr lang="en-US" sz="1800" dirty="0">
                <a:solidFill>
                  <a:srgbClr val="000000"/>
                </a:solidFill>
                <a:latin typeface="Raleway"/>
              </a:endParaRPr>
            </a:p>
            <a:p>
              <a:pPr algn="just">
                <a:lnSpc>
                  <a:spcPts val="4200"/>
                </a:lnSpc>
              </a:pPr>
              <a:endParaRPr lang="en-US" sz="1800" dirty="0">
                <a:solidFill>
                  <a:srgbClr val="000000"/>
                </a:solidFill>
                <a:latin typeface="Raleway"/>
              </a:endParaRPr>
            </a:p>
            <a:p>
              <a:pPr algn="just">
                <a:lnSpc>
                  <a:spcPts val="4200"/>
                </a:lnSpc>
              </a:pPr>
              <a:endParaRPr lang="en-US" sz="1800" dirty="0">
                <a:solidFill>
                  <a:srgbClr val="000000"/>
                </a:solidFill>
                <a:latin typeface="Raleway"/>
              </a:endParaRPr>
            </a:p>
            <a:p>
              <a:pPr algn="just">
                <a:lnSpc>
                  <a:spcPts val="4200"/>
                </a:lnSpc>
              </a:pPr>
              <a:r>
                <a:rPr lang="en-US" sz="3000" dirty="0">
                  <a:solidFill>
                    <a:srgbClr val="000000"/>
                  </a:solidFill>
                  <a:latin typeface="Raleway"/>
                </a:rPr>
                <a:t> </a:t>
              </a:r>
            </a:p>
          </p:txBody>
        </p:sp>
        <p:sp>
          <p:nvSpPr>
            <p:cNvPr id="7" name="TextBox 7"/>
            <p:cNvSpPr txBox="1"/>
            <p:nvPr/>
          </p:nvSpPr>
          <p:spPr>
            <a:xfrm>
              <a:off x="1724748" y="1189963"/>
              <a:ext cx="5208104" cy="632248"/>
            </a:xfrm>
            <a:prstGeom prst="rect">
              <a:avLst/>
            </a:prstGeom>
          </p:spPr>
          <p:txBody>
            <a:bodyPr lIns="0" tIns="0" rIns="0" bIns="0" rtlCol="0" anchor="t">
              <a:spAutoFit/>
            </a:bodyPr>
            <a:lstStyle/>
            <a:p>
              <a:pPr>
                <a:lnSpc>
                  <a:spcPts val="3920"/>
                </a:lnSpc>
              </a:pPr>
              <a:r>
                <a:rPr lang="en-US" sz="2800" dirty="0">
                  <a:solidFill>
                    <a:srgbClr val="000000"/>
                  </a:solidFill>
                  <a:latin typeface="Raleway"/>
                </a:rPr>
                <a:t>Change the World</a:t>
              </a:r>
            </a:p>
          </p:txBody>
        </p:sp>
        <p:sp>
          <p:nvSpPr>
            <p:cNvPr id="8" name="TextBox 8"/>
            <p:cNvSpPr txBox="1"/>
            <p:nvPr/>
          </p:nvSpPr>
          <p:spPr>
            <a:xfrm>
              <a:off x="1724748" y="1987854"/>
              <a:ext cx="3065670" cy="632248"/>
            </a:xfrm>
            <a:prstGeom prst="rect">
              <a:avLst/>
            </a:prstGeom>
          </p:spPr>
          <p:txBody>
            <a:bodyPr lIns="0" tIns="0" rIns="0" bIns="0" rtlCol="0" anchor="t">
              <a:spAutoFit/>
            </a:bodyPr>
            <a:lstStyle/>
            <a:p>
              <a:pPr>
                <a:lnSpc>
                  <a:spcPts val="3920"/>
                </a:lnSpc>
              </a:pPr>
              <a:r>
                <a:rPr lang="en-US" sz="2800">
                  <a:solidFill>
                    <a:srgbClr val="000000"/>
                  </a:solidFill>
                  <a:latin typeface="Raleway"/>
                </a:rPr>
                <a:t>Boost</a:t>
              </a:r>
            </a:p>
          </p:txBody>
        </p:sp>
        <p:sp>
          <p:nvSpPr>
            <p:cNvPr id="9" name="TextBox 9"/>
            <p:cNvSpPr txBox="1"/>
            <p:nvPr/>
          </p:nvSpPr>
          <p:spPr>
            <a:xfrm>
              <a:off x="1724748" y="2785745"/>
              <a:ext cx="3065670" cy="632248"/>
            </a:xfrm>
            <a:prstGeom prst="rect">
              <a:avLst/>
            </a:prstGeom>
          </p:spPr>
          <p:txBody>
            <a:bodyPr lIns="0" tIns="0" rIns="0" bIns="0" rtlCol="0" anchor="t">
              <a:spAutoFit/>
            </a:bodyPr>
            <a:lstStyle/>
            <a:p>
              <a:pPr>
                <a:lnSpc>
                  <a:spcPts val="3920"/>
                </a:lnSpc>
              </a:pPr>
              <a:r>
                <a:rPr lang="en-US" sz="2800" dirty="0">
                  <a:solidFill>
                    <a:srgbClr val="000000"/>
                  </a:solidFill>
                  <a:latin typeface="Raleway"/>
                </a:rPr>
                <a:t>Scale Up</a:t>
              </a:r>
            </a:p>
          </p:txBody>
        </p:sp>
        <p:sp>
          <p:nvSpPr>
            <p:cNvPr id="10" name="Freeform 10"/>
            <p:cNvSpPr/>
            <p:nvPr/>
          </p:nvSpPr>
          <p:spPr>
            <a:xfrm>
              <a:off x="921335" y="2899079"/>
              <a:ext cx="516283" cy="516283"/>
            </a:xfrm>
            <a:custGeom>
              <a:avLst/>
              <a:gdLst/>
              <a:ahLst/>
              <a:cxnLst/>
              <a:rect l="l" t="t" r="r" b="b"/>
              <a:pathLst>
                <a:path w="516283" h="516283">
                  <a:moveTo>
                    <a:pt x="0" y="0"/>
                  </a:moveTo>
                  <a:lnTo>
                    <a:pt x="516283" y="0"/>
                  </a:lnTo>
                  <a:lnTo>
                    <a:pt x="516283" y="516282"/>
                  </a:lnTo>
                  <a:lnTo>
                    <a:pt x="0" y="51628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fr-FR"/>
            </a:p>
          </p:txBody>
        </p:sp>
        <p:sp>
          <p:nvSpPr>
            <p:cNvPr id="11" name="Freeform 11"/>
            <p:cNvSpPr/>
            <p:nvPr/>
          </p:nvSpPr>
          <p:spPr>
            <a:xfrm>
              <a:off x="921335" y="2098979"/>
              <a:ext cx="516283" cy="516283"/>
            </a:xfrm>
            <a:custGeom>
              <a:avLst/>
              <a:gdLst/>
              <a:ahLst/>
              <a:cxnLst/>
              <a:rect l="l" t="t" r="r" b="b"/>
              <a:pathLst>
                <a:path w="516283" h="516283">
                  <a:moveTo>
                    <a:pt x="0" y="0"/>
                  </a:moveTo>
                  <a:lnTo>
                    <a:pt x="516283" y="0"/>
                  </a:lnTo>
                  <a:lnTo>
                    <a:pt x="516283" y="516282"/>
                  </a:lnTo>
                  <a:lnTo>
                    <a:pt x="0" y="51628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fr-FR"/>
            </a:p>
          </p:txBody>
        </p:sp>
        <p:sp>
          <p:nvSpPr>
            <p:cNvPr id="12" name="Freeform 12"/>
            <p:cNvSpPr/>
            <p:nvPr/>
          </p:nvSpPr>
          <p:spPr>
            <a:xfrm>
              <a:off x="908635" y="1303296"/>
              <a:ext cx="516283" cy="516283"/>
            </a:xfrm>
            <a:custGeom>
              <a:avLst/>
              <a:gdLst/>
              <a:ahLst/>
              <a:cxnLst/>
              <a:rect l="l" t="t" r="r" b="b"/>
              <a:pathLst>
                <a:path w="516283" h="516283">
                  <a:moveTo>
                    <a:pt x="0" y="0"/>
                  </a:moveTo>
                  <a:lnTo>
                    <a:pt x="516283" y="0"/>
                  </a:lnTo>
                  <a:lnTo>
                    <a:pt x="516283" y="516283"/>
                  </a:lnTo>
                  <a:lnTo>
                    <a:pt x="0" y="51628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fr-FR"/>
            </a:p>
          </p:txBody>
        </p:sp>
      </p:grpSp>
      <p:grpSp>
        <p:nvGrpSpPr>
          <p:cNvPr id="13" name="Group 13"/>
          <p:cNvGrpSpPr/>
          <p:nvPr/>
        </p:nvGrpSpPr>
        <p:grpSpPr>
          <a:xfrm>
            <a:off x="0" y="7810654"/>
            <a:ext cx="18288000" cy="2592302"/>
            <a:chOff x="0" y="0"/>
            <a:chExt cx="4872184" cy="682746"/>
          </a:xfrm>
        </p:grpSpPr>
        <p:sp>
          <p:nvSpPr>
            <p:cNvPr id="14" name="Freeform 14"/>
            <p:cNvSpPr/>
            <p:nvPr/>
          </p:nvSpPr>
          <p:spPr>
            <a:xfrm>
              <a:off x="0" y="0"/>
              <a:ext cx="4872184" cy="682746"/>
            </a:xfrm>
            <a:custGeom>
              <a:avLst/>
              <a:gdLst/>
              <a:ahLst/>
              <a:cxnLst/>
              <a:rect l="l" t="t" r="r" b="b"/>
              <a:pathLst>
                <a:path w="4872184" h="682746">
                  <a:moveTo>
                    <a:pt x="0" y="0"/>
                  </a:moveTo>
                  <a:lnTo>
                    <a:pt x="4872184" y="0"/>
                  </a:lnTo>
                  <a:lnTo>
                    <a:pt x="4872184" y="682746"/>
                  </a:lnTo>
                  <a:lnTo>
                    <a:pt x="0" y="682746"/>
                  </a:lnTo>
                  <a:close/>
                </a:path>
              </a:pathLst>
            </a:custGeom>
            <a:solidFill>
              <a:srgbClr val="F8E4BF"/>
            </a:solidFill>
          </p:spPr>
          <p:txBody>
            <a:bodyPr/>
            <a:lstStyle/>
            <a:p>
              <a:endParaRPr lang="fr-FR"/>
            </a:p>
          </p:txBody>
        </p:sp>
        <p:sp>
          <p:nvSpPr>
            <p:cNvPr id="15" name="TextBox 15"/>
            <p:cNvSpPr txBox="1"/>
            <p:nvPr/>
          </p:nvSpPr>
          <p:spPr>
            <a:xfrm>
              <a:off x="0" y="-47625"/>
              <a:ext cx="4872184" cy="730371"/>
            </a:xfrm>
            <a:prstGeom prst="rect">
              <a:avLst/>
            </a:prstGeom>
          </p:spPr>
          <p:txBody>
            <a:bodyPr lIns="50800" tIns="50800" rIns="50800" bIns="50800" rtlCol="0" anchor="ctr"/>
            <a:lstStyle/>
            <a:p>
              <a:pPr algn="ctr">
                <a:lnSpc>
                  <a:spcPts val="3080"/>
                </a:lnSpc>
              </a:pPr>
              <a:endParaRPr/>
            </a:p>
          </p:txBody>
        </p:sp>
      </p:grpSp>
      <p:sp>
        <p:nvSpPr>
          <p:cNvPr id="16" name="TextBox 16"/>
          <p:cNvSpPr txBox="1"/>
          <p:nvPr/>
        </p:nvSpPr>
        <p:spPr>
          <a:xfrm>
            <a:off x="602487" y="8231008"/>
            <a:ext cx="17520480" cy="2008948"/>
          </a:xfrm>
          <a:prstGeom prst="rect">
            <a:avLst/>
          </a:prstGeom>
        </p:spPr>
        <p:txBody>
          <a:bodyPr lIns="0" tIns="0" rIns="0" bIns="0" rtlCol="0" anchor="t">
            <a:spAutoFit/>
          </a:bodyPr>
          <a:lstStyle/>
          <a:p>
            <a:pPr algn="just">
              <a:lnSpc>
                <a:spcPts val="3200"/>
              </a:lnSpc>
            </a:pPr>
            <a:r>
              <a:rPr lang="en-US" sz="2000" dirty="0">
                <a:solidFill>
                  <a:srgbClr val="FFC000"/>
                </a:solidFill>
                <a:latin typeface="Raleway Bold"/>
              </a:rPr>
              <a:t>TROPHEE CHANGE THE WORLD </a:t>
            </a:r>
            <a:r>
              <a:rPr lang="fr-FR" sz="2000" dirty="0">
                <a:solidFill>
                  <a:srgbClr val="000000"/>
                </a:solidFill>
                <a:latin typeface="Raleway"/>
              </a:rPr>
              <a:t>En plus de son hypercroissance, la mission de l’entreprise s’inscrit dans l’impact et l’amélioration de la société sur les aspects environnementaux et/ou sociétaux</a:t>
            </a:r>
            <a:r>
              <a:rPr lang="fr-F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algn="just">
              <a:lnSpc>
                <a:spcPts val="3200"/>
              </a:lnSpc>
            </a:pPr>
            <a:r>
              <a:rPr lang="en-US" sz="2000" dirty="0">
                <a:solidFill>
                  <a:srgbClr val="A37015"/>
                </a:solidFill>
                <a:latin typeface="Raleway Bold"/>
              </a:rPr>
              <a:t>TROPHEE BOOST </a:t>
            </a:r>
            <a:r>
              <a:rPr lang="fr-FR" sz="2000" dirty="0">
                <a:solidFill>
                  <a:srgbClr val="000000"/>
                </a:solidFill>
                <a:latin typeface="Raleway"/>
              </a:rPr>
              <a:t>Passée la création, le prix Boost est destiné aux entreprises réalisant moins de 2 millions d’euros de chiffre d’affaires sur 2023 </a:t>
            </a:r>
            <a:r>
              <a:rPr lang="en-US" sz="2000" dirty="0">
                <a:solidFill>
                  <a:srgbClr val="D3AB72"/>
                </a:solidFill>
                <a:latin typeface="Raleway Bold"/>
              </a:rPr>
              <a:t>TROPHEE SCALE UP </a:t>
            </a:r>
            <a:r>
              <a:rPr lang="fr-FR" sz="2000" dirty="0">
                <a:solidFill>
                  <a:srgbClr val="000000"/>
                </a:solidFill>
                <a:latin typeface="Raleway"/>
              </a:rPr>
              <a:t>Passé sa phase de démarrage, le trophée </a:t>
            </a:r>
            <a:r>
              <a:rPr lang="fr-FR" sz="2000" dirty="0" err="1">
                <a:solidFill>
                  <a:srgbClr val="000000"/>
                </a:solidFill>
                <a:latin typeface="Raleway"/>
              </a:rPr>
              <a:t>Scale</a:t>
            </a:r>
            <a:r>
              <a:rPr lang="fr-FR" sz="2000" dirty="0">
                <a:solidFill>
                  <a:srgbClr val="000000"/>
                </a:solidFill>
                <a:latin typeface="Raleway"/>
              </a:rPr>
              <a:t> Up est destiné aux entreprises connaissant une croissance exponentielle tout en préservant son agilité et son esprit d'innovation, avec un chiffre d'affaires dépassant les 2 millions d'euros en 2023</a:t>
            </a:r>
            <a:endParaRPr lang="en-US" sz="2000" dirty="0">
              <a:solidFill>
                <a:srgbClr val="000000"/>
              </a:solidFill>
              <a:latin typeface="Raleway"/>
            </a:endParaRPr>
          </a:p>
        </p:txBody>
      </p:sp>
      <p:sp>
        <p:nvSpPr>
          <p:cNvPr id="18" name="TextBox 18"/>
          <p:cNvSpPr txBox="1"/>
          <p:nvPr/>
        </p:nvSpPr>
        <p:spPr>
          <a:xfrm>
            <a:off x="11875049" y="501318"/>
            <a:ext cx="6247918" cy="1045051"/>
          </a:xfrm>
          <a:prstGeom prst="rect">
            <a:avLst/>
          </a:prstGeom>
        </p:spPr>
        <p:txBody>
          <a:bodyPr lIns="0" tIns="0" rIns="0" bIns="0" rtlCol="0" anchor="t">
            <a:spAutoFit/>
          </a:bodyPr>
          <a:lstStyle/>
          <a:p>
            <a:pPr>
              <a:lnSpc>
                <a:spcPts val="8321"/>
              </a:lnSpc>
            </a:pPr>
            <a:r>
              <a:rPr lang="en-US" sz="6604" spc="59" dirty="0">
                <a:solidFill>
                  <a:srgbClr val="000000"/>
                </a:solidFill>
                <a:latin typeface="Raleway Heavy Bold"/>
              </a:rPr>
              <a:t>LES TROPHEES</a:t>
            </a:r>
          </a:p>
        </p:txBody>
      </p:sp>
      <p:sp>
        <p:nvSpPr>
          <p:cNvPr id="19" name="TextBox 19"/>
          <p:cNvSpPr txBox="1"/>
          <p:nvPr/>
        </p:nvSpPr>
        <p:spPr>
          <a:xfrm>
            <a:off x="602487" y="7591580"/>
            <a:ext cx="7000087" cy="390524"/>
          </a:xfrm>
          <a:prstGeom prst="rect">
            <a:avLst/>
          </a:prstGeom>
        </p:spPr>
        <p:txBody>
          <a:bodyPr lIns="0" tIns="0" rIns="0" bIns="0" rtlCol="0" anchor="t">
            <a:spAutoFit/>
          </a:bodyPr>
          <a:lstStyle/>
          <a:p>
            <a:pPr>
              <a:lnSpc>
                <a:spcPts val="3150"/>
              </a:lnSpc>
            </a:pPr>
            <a:r>
              <a:rPr lang="en-US" sz="2250">
                <a:solidFill>
                  <a:srgbClr val="000000"/>
                </a:solidFill>
                <a:latin typeface="Raleway Heavy"/>
              </a:rPr>
              <a:t>RAPPEL DES CRITÈRES PAR CATÉGORIES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a:off x="14994475" y="981075"/>
            <a:ext cx="3293552" cy="3810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749190" y="444262"/>
            <a:ext cx="14245313" cy="1045051"/>
          </a:xfrm>
          <a:prstGeom prst="rect">
            <a:avLst/>
          </a:prstGeom>
        </p:spPr>
        <p:txBody>
          <a:bodyPr lIns="0" tIns="0" rIns="0" bIns="0" rtlCol="0" anchor="t">
            <a:spAutoFit/>
          </a:bodyPr>
          <a:lstStyle/>
          <a:p>
            <a:pPr>
              <a:lnSpc>
                <a:spcPts val="8321"/>
              </a:lnSpc>
            </a:pPr>
            <a:r>
              <a:rPr lang="en-US" sz="6604" spc="59" dirty="0">
                <a:solidFill>
                  <a:srgbClr val="000000"/>
                </a:solidFill>
                <a:latin typeface="Raleway Heavy"/>
              </a:rPr>
              <a:t>TROPHÉE "CHANGE THE WORLD"</a:t>
            </a:r>
          </a:p>
        </p:txBody>
      </p:sp>
      <p:sp>
        <p:nvSpPr>
          <p:cNvPr id="7" name="TextBox 7"/>
          <p:cNvSpPr txBox="1"/>
          <p:nvPr/>
        </p:nvSpPr>
        <p:spPr>
          <a:xfrm>
            <a:off x="749190" y="1910080"/>
            <a:ext cx="16230600" cy="7938071"/>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err="1">
                <a:solidFill>
                  <a:srgbClr val="000000"/>
                </a:solidFill>
                <a:latin typeface="Raleway"/>
              </a:rPr>
              <a:t>Pouvez-vous</a:t>
            </a:r>
            <a:r>
              <a:rPr lang="en-US" sz="2800" dirty="0">
                <a:solidFill>
                  <a:srgbClr val="000000"/>
                </a:solidFill>
                <a:latin typeface="Raleway"/>
              </a:rPr>
              <a:t> </a:t>
            </a:r>
            <a:r>
              <a:rPr lang="en-US" sz="2800" dirty="0" err="1">
                <a:solidFill>
                  <a:srgbClr val="000000"/>
                </a:solidFill>
                <a:latin typeface="Raleway"/>
              </a:rPr>
              <a:t>définir</a:t>
            </a:r>
            <a:r>
              <a:rPr lang="en-US" sz="2800" dirty="0">
                <a:solidFill>
                  <a:srgbClr val="000000"/>
                </a:solidFill>
                <a:latin typeface="Raleway"/>
              </a:rPr>
              <a:t> </a:t>
            </a:r>
            <a:r>
              <a:rPr lang="en-US" sz="2800" dirty="0" err="1">
                <a:solidFill>
                  <a:srgbClr val="000000"/>
                </a:solidFill>
                <a:latin typeface="Raleway"/>
              </a:rPr>
              <a:t>clairement</a:t>
            </a:r>
            <a:r>
              <a:rPr lang="en-US" sz="2800" dirty="0">
                <a:solidFill>
                  <a:srgbClr val="000000"/>
                </a:solidFill>
                <a:latin typeface="Raleway"/>
              </a:rPr>
              <a:t> </a:t>
            </a:r>
            <a:r>
              <a:rPr lang="en-US" sz="2800" dirty="0" err="1">
                <a:solidFill>
                  <a:srgbClr val="000000"/>
                </a:solidFill>
                <a:latin typeface="Raleway"/>
              </a:rPr>
              <a:t>votre</a:t>
            </a:r>
            <a:r>
              <a:rPr lang="en-US" sz="2800" dirty="0">
                <a:solidFill>
                  <a:srgbClr val="000000"/>
                </a:solidFill>
                <a:latin typeface="Raleway"/>
              </a:rPr>
              <a:t> mission impact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marL="604521" lvl="1" indent="-302261" algn="just">
              <a:lnSpc>
                <a:spcPts val="3920"/>
              </a:lnSpc>
              <a:buFont typeface="Arial"/>
              <a:buChar char="•"/>
            </a:pPr>
            <a:r>
              <a:rPr lang="en-US" sz="2800" dirty="0">
                <a:solidFill>
                  <a:srgbClr val="000000"/>
                </a:solidFill>
                <a:latin typeface="Raleway" panose="020B0503030101060003" pitchFamily="34" charset="0"/>
              </a:rPr>
              <a:t>Les KPI's impact </a:t>
            </a:r>
            <a:r>
              <a:rPr lang="en-US" sz="2800" dirty="0" err="1">
                <a:solidFill>
                  <a:srgbClr val="000000"/>
                </a:solidFill>
                <a:latin typeface="Raleway" panose="020B0503030101060003" pitchFamily="34" charset="0"/>
              </a:rPr>
              <a:t>sont-ils</a:t>
            </a:r>
            <a:r>
              <a:rPr lang="en-US" sz="2800" dirty="0">
                <a:solidFill>
                  <a:srgbClr val="000000"/>
                </a:solidFill>
                <a:latin typeface="Raleway" panose="020B0503030101060003" pitchFamily="34" charset="0"/>
              </a:rPr>
              <a:t> </a:t>
            </a:r>
            <a:r>
              <a:rPr lang="en-US" sz="2800" dirty="0" err="1">
                <a:solidFill>
                  <a:srgbClr val="000000"/>
                </a:solidFill>
                <a:latin typeface="Raleway" panose="020B0503030101060003" pitchFamily="34" charset="0"/>
              </a:rPr>
              <a:t>intégrés</a:t>
            </a:r>
            <a:r>
              <a:rPr lang="en-US" sz="2800" dirty="0">
                <a:solidFill>
                  <a:srgbClr val="000000"/>
                </a:solidFill>
                <a:latin typeface="Raleway" panose="020B0503030101060003" pitchFamily="34" charset="0"/>
              </a:rPr>
              <a:t> au </a:t>
            </a:r>
            <a:r>
              <a:rPr lang="en-US" sz="2800" dirty="0" err="1">
                <a:solidFill>
                  <a:srgbClr val="000000"/>
                </a:solidFill>
                <a:latin typeface="Raleway" panose="020B0503030101060003" pitchFamily="34" charset="0"/>
              </a:rPr>
              <a:t>prévisionnel</a:t>
            </a:r>
            <a:r>
              <a:rPr lang="en-US" sz="2800" dirty="0">
                <a:solidFill>
                  <a:srgbClr val="000000"/>
                </a:solidFill>
                <a:latin typeface="Raleway" panose="020B0503030101060003" pitchFamily="34" charset="0"/>
              </a:rPr>
              <a:t> financier ?</a:t>
            </a: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p:txBody>
      </p:sp>
      <p:sp>
        <p:nvSpPr>
          <p:cNvPr id="8" name="ZoneTexte 7">
            <a:extLst>
              <a:ext uri="{FF2B5EF4-FFF2-40B4-BE49-F238E27FC236}">
                <a16:creationId xmlns:a16="http://schemas.microsoft.com/office/drawing/2014/main" id="{C559577A-F1B6-F0C3-5036-F47DC92E6F87}"/>
              </a:ext>
            </a:extLst>
          </p:cNvPr>
          <p:cNvSpPr txBox="1"/>
          <p:nvPr/>
        </p:nvSpPr>
        <p:spPr>
          <a:xfrm>
            <a:off x="675005" y="281214"/>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a:off x="14994475" y="981075"/>
            <a:ext cx="3293552" cy="3810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749190" y="444262"/>
            <a:ext cx="14245313"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TROPHÉE "CHANGE THE WORLD"</a:t>
            </a:r>
          </a:p>
        </p:txBody>
      </p:sp>
      <p:sp>
        <p:nvSpPr>
          <p:cNvPr id="7" name="TextBox 7"/>
          <p:cNvSpPr txBox="1"/>
          <p:nvPr/>
        </p:nvSpPr>
        <p:spPr>
          <a:xfrm>
            <a:off x="749190" y="1910080"/>
            <a:ext cx="16230600" cy="4437112"/>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a:solidFill>
                  <a:srgbClr val="000000"/>
                </a:solidFill>
                <a:latin typeface="Raleway" panose="020B0503030101060003" pitchFamily="34" charset="0"/>
              </a:rPr>
              <a:t>Comment </a:t>
            </a:r>
            <a:r>
              <a:rPr lang="en-US" sz="2800" dirty="0" err="1">
                <a:solidFill>
                  <a:srgbClr val="000000"/>
                </a:solidFill>
                <a:latin typeface="Raleway" panose="020B0503030101060003" pitchFamily="34" charset="0"/>
              </a:rPr>
              <a:t>mesurez-vous</a:t>
            </a:r>
            <a:r>
              <a:rPr lang="en-US" sz="2800" dirty="0">
                <a:solidFill>
                  <a:srgbClr val="000000"/>
                </a:solidFill>
                <a:latin typeface="Raleway" panose="020B0503030101060003" pitchFamily="34" charset="0"/>
              </a:rPr>
              <a:t> </a:t>
            </a:r>
            <a:r>
              <a:rPr lang="en-US" sz="2800" dirty="0" err="1">
                <a:solidFill>
                  <a:srgbClr val="000000"/>
                </a:solidFill>
                <a:latin typeface="Raleway" panose="020B0503030101060003" pitchFamily="34" charset="0"/>
              </a:rPr>
              <a:t>l’impact</a:t>
            </a:r>
            <a:r>
              <a:rPr lang="en-US" sz="2800" dirty="0">
                <a:solidFill>
                  <a:srgbClr val="000000"/>
                </a:solidFill>
                <a:latin typeface="Raleway" panose="020B0503030101060003" pitchFamily="34" charset="0"/>
              </a:rPr>
              <a:t> de </a:t>
            </a:r>
            <a:r>
              <a:rPr lang="en-US" sz="2800" dirty="0" err="1">
                <a:solidFill>
                  <a:srgbClr val="000000"/>
                </a:solidFill>
                <a:latin typeface="Raleway" panose="020B0503030101060003" pitchFamily="34" charset="0"/>
              </a:rPr>
              <a:t>votre</a:t>
            </a:r>
            <a:r>
              <a:rPr lang="en-US" sz="2800" dirty="0">
                <a:solidFill>
                  <a:srgbClr val="000000"/>
                </a:solidFill>
                <a:latin typeface="Raleway" panose="020B0503030101060003" pitchFamily="34" charset="0"/>
              </a:rPr>
              <a:t> société </a:t>
            </a:r>
            <a:r>
              <a:rPr lang="en-US" sz="2800" dirty="0" err="1">
                <a:solidFill>
                  <a:srgbClr val="000000"/>
                </a:solidFill>
                <a:latin typeface="Raleway" panose="020B0503030101060003" pitchFamily="34" charset="0"/>
              </a:rPr>
              <a:t>aujourd’hui</a:t>
            </a:r>
            <a:r>
              <a:rPr lang="en-US" sz="2800" dirty="0">
                <a:solidFill>
                  <a:srgbClr val="000000"/>
                </a:solidFill>
                <a:latin typeface="Raleway" panose="020B0503030101060003" pitchFamily="34" charset="0"/>
              </a:rPr>
              <a:t> ?  </a:t>
            </a: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marL="604521" lvl="1" indent="-302261" algn="just">
              <a:lnSpc>
                <a:spcPts val="3920"/>
              </a:lnSpc>
              <a:buFont typeface="Arial"/>
              <a:buChar char="•"/>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p:txBody>
      </p:sp>
      <p:sp>
        <p:nvSpPr>
          <p:cNvPr id="4" name="ZoneTexte 3">
            <a:extLst>
              <a:ext uri="{FF2B5EF4-FFF2-40B4-BE49-F238E27FC236}">
                <a16:creationId xmlns:a16="http://schemas.microsoft.com/office/drawing/2014/main" id="{00D82EE2-D613-98E8-886D-264E6B393BF2}"/>
              </a:ext>
            </a:extLst>
          </p:cNvPr>
          <p:cNvSpPr txBox="1"/>
          <p:nvPr/>
        </p:nvSpPr>
        <p:spPr>
          <a:xfrm>
            <a:off x="675005" y="281214"/>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extLst>
      <p:ext uri="{BB962C8B-B14F-4D97-AF65-F5344CB8AC3E}">
        <p14:creationId xmlns:p14="http://schemas.microsoft.com/office/powerpoint/2010/main" val="3422218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6731">
            <a:off x="28" y="1066800"/>
            <a:ext cx="9729048"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10090321" y="510937"/>
            <a:ext cx="10571572"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TROPHÉE "BOOST"</a:t>
            </a:r>
          </a:p>
        </p:txBody>
      </p:sp>
      <p:sp>
        <p:nvSpPr>
          <p:cNvPr id="7" name="TextBox 7"/>
          <p:cNvSpPr txBox="1"/>
          <p:nvPr/>
        </p:nvSpPr>
        <p:spPr>
          <a:xfrm>
            <a:off x="749190" y="1910080"/>
            <a:ext cx="16230600" cy="8220199"/>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a:solidFill>
                  <a:srgbClr val="000000"/>
                </a:solidFill>
                <a:latin typeface="Raleway"/>
              </a:rPr>
              <a:t>Sur </a:t>
            </a:r>
            <a:r>
              <a:rPr lang="en-US" sz="2800" dirty="0" err="1">
                <a:solidFill>
                  <a:srgbClr val="000000"/>
                </a:solidFill>
                <a:latin typeface="Raleway"/>
              </a:rPr>
              <a:t>quelles</a:t>
            </a:r>
            <a:r>
              <a:rPr lang="en-US" sz="2800" dirty="0">
                <a:solidFill>
                  <a:srgbClr val="000000"/>
                </a:solidFill>
                <a:latin typeface="Raleway"/>
              </a:rPr>
              <a:t> </a:t>
            </a:r>
            <a:r>
              <a:rPr lang="en-US" sz="2800" dirty="0" err="1">
                <a:solidFill>
                  <a:srgbClr val="000000"/>
                </a:solidFill>
                <a:latin typeface="Raleway"/>
              </a:rPr>
              <a:t>hypothèses</a:t>
            </a:r>
            <a:r>
              <a:rPr lang="en-US" sz="2800" dirty="0">
                <a:solidFill>
                  <a:srgbClr val="000000"/>
                </a:solidFill>
                <a:latin typeface="Raleway"/>
              </a:rPr>
              <a:t> </a:t>
            </a:r>
            <a:r>
              <a:rPr lang="en-US" sz="2800" dirty="0" err="1">
                <a:solidFill>
                  <a:srgbClr val="000000"/>
                </a:solidFill>
                <a:latin typeface="Raleway"/>
              </a:rPr>
              <a:t>avez-vous</a:t>
            </a:r>
            <a:r>
              <a:rPr lang="en-US" sz="2800" dirty="0">
                <a:solidFill>
                  <a:srgbClr val="000000"/>
                </a:solidFill>
                <a:latin typeface="Raleway"/>
              </a:rPr>
              <a:t> </a:t>
            </a:r>
            <a:r>
              <a:rPr lang="en-US" sz="2800" dirty="0" err="1">
                <a:solidFill>
                  <a:srgbClr val="000000"/>
                </a:solidFill>
                <a:latin typeface="Raleway"/>
              </a:rPr>
              <a:t>basé</a:t>
            </a:r>
            <a:r>
              <a:rPr lang="en-US" sz="2800" dirty="0">
                <a:solidFill>
                  <a:srgbClr val="000000"/>
                </a:solidFill>
                <a:latin typeface="Raleway"/>
              </a:rPr>
              <a:t> </a:t>
            </a:r>
            <a:r>
              <a:rPr lang="en-US" sz="2800" dirty="0" err="1">
                <a:solidFill>
                  <a:srgbClr val="000000"/>
                </a:solidFill>
                <a:latin typeface="Raleway"/>
              </a:rPr>
              <a:t>votre</a:t>
            </a:r>
            <a:r>
              <a:rPr lang="en-US" sz="2800" dirty="0">
                <a:solidFill>
                  <a:srgbClr val="000000"/>
                </a:solidFill>
                <a:latin typeface="Raleway"/>
              </a:rPr>
              <a:t> plan de </a:t>
            </a:r>
            <a:r>
              <a:rPr lang="en-US" sz="2800" dirty="0" err="1">
                <a:solidFill>
                  <a:srgbClr val="000000"/>
                </a:solidFill>
                <a:latin typeface="Raleway"/>
              </a:rPr>
              <a:t>trésorerie</a:t>
            </a:r>
            <a:r>
              <a:rPr lang="en-US" sz="2800" dirty="0">
                <a:solidFill>
                  <a:srgbClr val="000000"/>
                </a:solidFill>
                <a:latin typeface="Raleway"/>
              </a:rPr>
              <a:t>, </a:t>
            </a:r>
            <a:r>
              <a:rPr lang="en-US" sz="2800" dirty="0" err="1">
                <a:solidFill>
                  <a:srgbClr val="000000"/>
                </a:solidFill>
                <a:latin typeface="Raleway"/>
              </a:rPr>
              <a:t>depuis</a:t>
            </a:r>
            <a:r>
              <a:rPr lang="en-US" sz="2800" dirty="0">
                <a:solidFill>
                  <a:srgbClr val="000000"/>
                </a:solidFill>
                <a:latin typeface="Raleway"/>
              </a:rPr>
              <a:t> la creation et sur les 24 </a:t>
            </a:r>
            <a:r>
              <a:rPr lang="en-US" sz="2800" dirty="0" err="1">
                <a:solidFill>
                  <a:srgbClr val="000000"/>
                </a:solidFill>
                <a:latin typeface="Raleway"/>
              </a:rPr>
              <a:t>prochains</a:t>
            </a:r>
            <a:r>
              <a:rPr lang="en-US" sz="2800" dirty="0">
                <a:solidFill>
                  <a:srgbClr val="000000"/>
                </a:solidFill>
                <a:latin typeface="Raleway"/>
              </a:rPr>
              <a:t> </a:t>
            </a:r>
            <a:r>
              <a:rPr lang="en-US" sz="2800" dirty="0" err="1">
                <a:solidFill>
                  <a:srgbClr val="000000"/>
                </a:solidFill>
                <a:latin typeface="Raleway"/>
              </a:rPr>
              <a:t>mois</a:t>
            </a:r>
            <a:r>
              <a:rPr lang="en-US" sz="2800" dirty="0">
                <a:solidFill>
                  <a:srgbClr val="000000"/>
                </a:solidFill>
                <a:latin typeface="Raleway"/>
              </a:rPr>
              <a:t>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Italics"/>
            </a:endParaRPr>
          </a:p>
          <a:p>
            <a:pPr marL="457200" indent="-457200" algn="just">
              <a:lnSpc>
                <a:spcPts val="3920"/>
              </a:lnSpc>
              <a:buFont typeface="Arial" panose="020B0604020202020204" pitchFamily="34" charset="0"/>
              <a:buChar char="•"/>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p:txBody>
      </p:sp>
      <p:sp>
        <p:nvSpPr>
          <p:cNvPr id="4" name="ZoneTexte 3">
            <a:extLst>
              <a:ext uri="{FF2B5EF4-FFF2-40B4-BE49-F238E27FC236}">
                <a16:creationId xmlns:a16="http://schemas.microsoft.com/office/drawing/2014/main" id="{1599D509-C70B-F3D5-7C8C-0681F0404B6F}"/>
              </a:ext>
            </a:extLst>
          </p:cNvPr>
          <p:cNvSpPr txBox="1"/>
          <p:nvPr/>
        </p:nvSpPr>
        <p:spPr>
          <a:xfrm>
            <a:off x="9994707" y="357414"/>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6731">
            <a:off x="28" y="1066800"/>
            <a:ext cx="9729048"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10090321" y="510937"/>
            <a:ext cx="10571572" cy="1045051"/>
          </a:xfrm>
          <a:prstGeom prst="rect">
            <a:avLst/>
          </a:prstGeom>
        </p:spPr>
        <p:txBody>
          <a:bodyPr lIns="0" tIns="0" rIns="0" bIns="0" rtlCol="0" anchor="t">
            <a:spAutoFit/>
          </a:bodyPr>
          <a:lstStyle/>
          <a:p>
            <a:pPr>
              <a:lnSpc>
                <a:spcPts val="8321"/>
              </a:lnSpc>
            </a:pPr>
            <a:r>
              <a:rPr lang="en-US" sz="6604" spc="59" dirty="0">
                <a:solidFill>
                  <a:srgbClr val="000000"/>
                </a:solidFill>
                <a:latin typeface="Raleway Heavy"/>
              </a:rPr>
              <a:t>TROPHÉE "BOOST"</a:t>
            </a:r>
          </a:p>
        </p:txBody>
      </p:sp>
      <p:sp>
        <p:nvSpPr>
          <p:cNvPr id="7" name="TextBox 7"/>
          <p:cNvSpPr txBox="1"/>
          <p:nvPr/>
        </p:nvSpPr>
        <p:spPr>
          <a:xfrm>
            <a:off x="749190" y="1910080"/>
            <a:ext cx="16230600" cy="7219925"/>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err="1">
                <a:solidFill>
                  <a:srgbClr val="000000"/>
                </a:solidFill>
                <a:latin typeface="Raleway"/>
              </a:rPr>
              <a:t>Quels</a:t>
            </a:r>
            <a:r>
              <a:rPr lang="en-US" sz="2800" dirty="0">
                <a:solidFill>
                  <a:srgbClr val="000000"/>
                </a:solidFill>
                <a:latin typeface="Raleway"/>
              </a:rPr>
              <a:t> </a:t>
            </a:r>
            <a:r>
              <a:rPr lang="en-US" sz="2800" dirty="0" err="1">
                <a:solidFill>
                  <a:srgbClr val="000000"/>
                </a:solidFill>
                <a:latin typeface="Raleway"/>
              </a:rPr>
              <a:t>sont</a:t>
            </a:r>
            <a:r>
              <a:rPr lang="en-US" sz="2800" dirty="0">
                <a:solidFill>
                  <a:srgbClr val="000000"/>
                </a:solidFill>
                <a:latin typeface="Raleway"/>
              </a:rPr>
              <a:t> </a:t>
            </a:r>
            <a:r>
              <a:rPr lang="en-US" sz="2800" dirty="0" err="1">
                <a:solidFill>
                  <a:srgbClr val="000000"/>
                </a:solidFill>
                <a:latin typeface="Raleway"/>
              </a:rPr>
              <a:t>vos</a:t>
            </a:r>
            <a:r>
              <a:rPr lang="en-US" sz="2800" dirty="0">
                <a:solidFill>
                  <a:srgbClr val="000000"/>
                </a:solidFill>
                <a:latin typeface="Raleway"/>
              </a:rPr>
              <a:t> </a:t>
            </a:r>
            <a:r>
              <a:rPr lang="en-US" sz="2800" dirty="0" err="1">
                <a:solidFill>
                  <a:srgbClr val="000000"/>
                </a:solidFill>
                <a:latin typeface="Raleway"/>
              </a:rPr>
              <a:t>objectifs</a:t>
            </a:r>
            <a:r>
              <a:rPr lang="en-US" sz="2800" dirty="0">
                <a:solidFill>
                  <a:srgbClr val="000000"/>
                </a:solidFill>
                <a:latin typeface="Raleway"/>
              </a:rPr>
              <a:t> à 3 </a:t>
            </a:r>
            <a:r>
              <a:rPr lang="en-US" sz="2800" dirty="0" err="1">
                <a:solidFill>
                  <a:srgbClr val="000000"/>
                </a:solidFill>
                <a:latin typeface="Raleway"/>
              </a:rPr>
              <a:t>ans</a:t>
            </a:r>
            <a:r>
              <a:rPr lang="en-US" sz="2800" dirty="0">
                <a:solidFill>
                  <a:srgbClr val="000000"/>
                </a:solidFill>
                <a:latin typeface="Raleway"/>
              </a:rPr>
              <a:t> ? 5 </a:t>
            </a:r>
            <a:r>
              <a:rPr lang="en-US" sz="2800" dirty="0" err="1">
                <a:solidFill>
                  <a:srgbClr val="000000"/>
                </a:solidFill>
                <a:latin typeface="Raleway"/>
              </a:rPr>
              <a:t>ans</a:t>
            </a:r>
            <a:r>
              <a:rPr lang="en-US" sz="2800" dirty="0">
                <a:solidFill>
                  <a:srgbClr val="000000"/>
                </a:solidFill>
                <a:latin typeface="Raleway"/>
              </a:rPr>
              <a:t> ? </a:t>
            </a: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302260" lvl="1" algn="just">
              <a:lnSpc>
                <a:spcPts val="3920"/>
              </a:lnSpc>
            </a:pPr>
            <a:endParaRPr lang="en-US" sz="2800" dirty="0">
              <a:solidFill>
                <a:srgbClr val="000000"/>
              </a:solidFill>
              <a:latin typeface="Raleway"/>
            </a:endParaRPr>
          </a:p>
          <a:p>
            <a:pPr marL="604521" lvl="1" indent="-302261" algn="just">
              <a:lnSpc>
                <a:spcPts val="3920"/>
              </a:lnSpc>
              <a:buFont typeface="Arial"/>
              <a:buChar char="•"/>
            </a:pPr>
            <a:r>
              <a:rPr lang="en-US" sz="2800" dirty="0">
                <a:solidFill>
                  <a:srgbClr val="000000"/>
                </a:solidFill>
                <a:latin typeface="Raleway"/>
              </a:rPr>
              <a:t>Comment </a:t>
            </a:r>
            <a:r>
              <a:rPr lang="en-US" sz="2800" dirty="0" err="1">
                <a:solidFill>
                  <a:srgbClr val="000000"/>
                </a:solidFill>
                <a:latin typeface="Raleway"/>
              </a:rPr>
              <a:t>pensez-vous</a:t>
            </a:r>
            <a:r>
              <a:rPr lang="en-US" sz="2800" dirty="0">
                <a:solidFill>
                  <a:srgbClr val="000000"/>
                </a:solidFill>
                <a:latin typeface="Raleway"/>
              </a:rPr>
              <a:t> </a:t>
            </a:r>
            <a:r>
              <a:rPr lang="en-US" sz="2800" dirty="0" err="1">
                <a:solidFill>
                  <a:srgbClr val="000000"/>
                </a:solidFill>
                <a:latin typeface="Raleway"/>
              </a:rPr>
              <a:t>atteindre</a:t>
            </a:r>
            <a:r>
              <a:rPr lang="en-US" sz="2800" dirty="0">
                <a:solidFill>
                  <a:srgbClr val="000000"/>
                </a:solidFill>
                <a:latin typeface="Raleway"/>
              </a:rPr>
              <a:t> </a:t>
            </a:r>
            <a:r>
              <a:rPr lang="en-US" sz="2800" dirty="0" err="1">
                <a:solidFill>
                  <a:srgbClr val="000000"/>
                </a:solidFill>
                <a:latin typeface="Raleway"/>
              </a:rPr>
              <a:t>vos</a:t>
            </a:r>
            <a:r>
              <a:rPr lang="en-US" sz="2800" dirty="0">
                <a:solidFill>
                  <a:srgbClr val="000000"/>
                </a:solidFill>
                <a:latin typeface="Raleway"/>
              </a:rPr>
              <a:t> </a:t>
            </a:r>
            <a:r>
              <a:rPr lang="en-US" sz="2800" dirty="0" err="1">
                <a:solidFill>
                  <a:srgbClr val="000000"/>
                </a:solidFill>
                <a:latin typeface="Raleway"/>
              </a:rPr>
              <a:t>objectifs</a:t>
            </a:r>
            <a:r>
              <a:rPr lang="en-US" sz="2800" dirty="0">
                <a:solidFill>
                  <a:srgbClr val="000000"/>
                </a:solidFill>
                <a:latin typeface="Raleway"/>
              </a:rPr>
              <a:t> de </a:t>
            </a:r>
            <a:r>
              <a:rPr lang="en-US" sz="2800" dirty="0" err="1">
                <a:solidFill>
                  <a:srgbClr val="000000"/>
                </a:solidFill>
                <a:latin typeface="Raleway"/>
              </a:rPr>
              <a:t>croissances</a:t>
            </a:r>
            <a:r>
              <a:rPr lang="en-US" sz="2800" dirty="0">
                <a:solidFill>
                  <a:srgbClr val="000000"/>
                </a:solidFill>
                <a:latin typeface="Raleway"/>
              </a:rPr>
              <a:t> ? </a:t>
            </a:r>
          </a:p>
          <a:p>
            <a:pPr marL="302260" lvl="1" algn="just">
              <a:lnSpc>
                <a:spcPts val="3920"/>
              </a:lnSpc>
            </a:pPr>
            <a:r>
              <a:rPr lang="en-US" sz="2800" dirty="0">
                <a:solidFill>
                  <a:srgbClr val="000000"/>
                </a:solidFill>
                <a:latin typeface="Raleway"/>
              </a:rPr>
              <a:t>De </a:t>
            </a:r>
            <a:r>
              <a:rPr lang="en-US" sz="2800" dirty="0" err="1">
                <a:solidFill>
                  <a:srgbClr val="000000"/>
                </a:solidFill>
                <a:latin typeface="Raleway"/>
              </a:rPr>
              <a:t>quelles</a:t>
            </a:r>
            <a:r>
              <a:rPr lang="en-US" sz="2800" dirty="0">
                <a:solidFill>
                  <a:srgbClr val="000000"/>
                </a:solidFill>
                <a:latin typeface="Raleway"/>
              </a:rPr>
              <a:t> </a:t>
            </a:r>
            <a:r>
              <a:rPr lang="en-US" sz="2800" dirty="0" err="1">
                <a:solidFill>
                  <a:srgbClr val="000000"/>
                </a:solidFill>
                <a:latin typeface="Raleway"/>
              </a:rPr>
              <a:t>ressources</a:t>
            </a:r>
            <a:r>
              <a:rPr lang="en-US" sz="2800" dirty="0">
                <a:solidFill>
                  <a:srgbClr val="000000"/>
                </a:solidFill>
                <a:latin typeface="Raleway"/>
              </a:rPr>
              <a:t> </a:t>
            </a:r>
            <a:r>
              <a:rPr lang="en-US" sz="2800" dirty="0" err="1">
                <a:solidFill>
                  <a:srgbClr val="000000"/>
                </a:solidFill>
                <a:latin typeface="Raleway"/>
              </a:rPr>
              <a:t>avez-vous</a:t>
            </a:r>
            <a:r>
              <a:rPr lang="en-US" sz="2800" dirty="0">
                <a:solidFill>
                  <a:srgbClr val="000000"/>
                </a:solidFill>
                <a:latin typeface="Raleway"/>
              </a:rPr>
              <a:t> </a:t>
            </a:r>
            <a:r>
              <a:rPr lang="en-US" sz="2800" dirty="0" err="1">
                <a:solidFill>
                  <a:srgbClr val="000000"/>
                </a:solidFill>
                <a:latin typeface="Raleway"/>
              </a:rPr>
              <a:t>besoin</a:t>
            </a:r>
            <a:r>
              <a:rPr lang="en-US" sz="2800" dirty="0">
                <a:solidFill>
                  <a:srgbClr val="000000"/>
                </a:solidFill>
                <a:latin typeface="Raleway"/>
              </a:rPr>
              <a:t> (</a:t>
            </a:r>
            <a:r>
              <a:rPr lang="en-US" sz="2800" dirty="0" err="1">
                <a:solidFill>
                  <a:srgbClr val="000000"/>
                </a:solidFill>
                <a:latin typeface="Raleway"/>
              </a:rPr>
              <a:t>recrutement</a:t>
            </a:r>
            <a:r>
              <a:rPr lang="en-US" sz="2800" dirty="0">
                <a:solidFill>
                  <a:srgbClr val="000000"/>
                </a:solidFill>
                <a:latin typeface="Raleway"/>
              </a:rPr>
              <a:t>, </a:t>
            </a:r>
            <a:r>
              <a:rPr lang="en-US" sz="2800" dirty="0" err="1">
                <a:solidFill>
                  <a:srgbClr val="000000"/>
                </a:solidFill>
                <a:latin typeface="Raleway"/>
              </a:rPr>
              <a:t>technologie</a:t>
            </a:r>
            <a:r>
              <a:rPr lang="en-US" sz="2800" dirty="0">
                <a:solidFill>
                  <a:srgbClr val="000000"/>
                </a:solidFill>
                <a:latin typeface="Raleway"/>
              </a:rPr>
              <a:t>, </a:t>
            </a:r>
            <a:r>
              <a:rPr lang="en-US" sz="2800" dirty="0" err="1">
                <a:solidFill>
                  <a:srgbClr val="000000"/>
                </a:solidFill>
                <a:latin typeface="Raleway"/>
              </a:rPr>
              <a:t>financement</a:t>
            </a:r>
            <a:r>
              <a:rPr lang="en-US" sz="2800" dirty="0">
                <a:solidFill>
                  <a:srgbClr val="000000"/>
                </a:solidFill>
                <a:latin typeface="Raleway"/>
              </a:rPr>
              <a:t>, etc.)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a:p>
            <a:pPr algn="just">
              <a:lnSpc>
                <a:spcPts val="2800"/>
              </a:lnSpc>
            </a:pPr>
            <a:endParaRPr lang="en-US" sz="2800" dirty="0">
              <a:solidFill>
                <a:srgbClr val="000000"/>
              </a:solidFill>
              <a:latin typeface="Raleway Italics"/>
            </a:endParaRPr>
          </a:p>
        </p:txBody>
      </p:sp>
      <p:sp>
        <p:nvSpPr>
          <p:cNvPr id="4" name="ZoneTexte 3">
            <a:extLst>
              <a:ext uri="{FF2B5EF4-FFF2-40B4-BE49-F238E27FC236}">
                <a16:creationId xmlns:a16="http://schemas.microsoft.com/office/drawing/2014/main" id="{DCF8B1D4-207C-38FB-9A9A-4EB8FD673A14}"/>
              </a:ext>
            </a:extLst>
          </p:cNvPr>
          <p:cNvSpPr txBox="1"/>
          <p:nvPr/>
        </p:nvSpPr>
        <p:spPr>
          <a:xfrm>
            <a:off x="9994707" y="352688"/>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extLst>
      <p:ext uri="{BB962C8B-B14F-4D97-AF65-F5344CB8AC3E}">
        <p14:creationId xmlns:p14="http://schemas.microsoft.com/office/powerpoint/2010/main" val="375684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16402">
            <a:off x="10302960" y="1114425"/>
            <a:ext cx="7985049"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749190" y="568087"/>
            <a:ext cx="10571572"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TROPHÉE "SCALE UP"</a:t>
            </a:r>
          </a:p>
        </p:txBody>
      </p:sp>
      <p:sp>
        <p:nvSpPr>
          <p:cNvPr id="7" name="TextBox 7"/>
          <p:cNvSpPr txBox="1"/>
          <p:nvPr/>
        </p:nvSpPr>
        <p:spPr>
          <a:xfrm>
            <a:off x="749190" y="1910080"/>
            <a:ext cx="16230600" cy="7720062"/>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err="1">
                <a:solidFill>
                  <a:srgbClr val="000000"/>
                </a:solidFill>
                <a:latin typeface="Raleway"/>
              </a:rPr>
              <a:t>Quel</a:t>
            </a:r>
            <a:r>
              <a:rPr lang="en-US" sz="2800" dirty="0">
                <a:solidFill>
                  <a:srgbClr val="000000"/>
                </a:solidFill>
                <a:latin typeface="Raleway"/>
              </a:rPr>
              <a:t> </a:t>
            </a:r>
            <a:r>
              <a:rPr lang="en-US" sz="2800" dirty="0" err="1">
                <a:solidFill>
                  <a:srgbClr val="000000"/>
                </a:solidFill>
                <a:latin typeface="Raleway"/>
              </a:rPr>
              <a:t>est</a:t>
            </a:r>
            <a:r>
              <a:rPr lang="en-US" sz="2800" dirty="0">
                <a:solidFill>
                  <a:srgbClr val="000000"/>
                </a:solidFill>
                <a:latin typeface="Raleway"/>
              </a:rPr>
              <a:t> </a:t>
            </a:r>
            <a:r>
              <a:rPr lang="en-US" sz="2800" dirty="0" err="1">
                <a:solidFill>
                  <a:srgbClr val="000000"/>
                </a:solidFill>
                <a:latin typeface="Raleway"/>
              </a:rPr>
              <a:t>l’objectif</a:t>
            </a:r>
            <a:r>
              <a:rPr lang="en-US" sz="2800" dirty="0">
                <a:solidFill>
                  <a:srgbClr val="000000"/>
                </a:solidFill>
                <a:latin typeface="Raleway"/>
              </a:rPr>
              <a:t> de </a:t>
            </a:r>
            <a:r>
              <a:rPr lang="en-US" sz="2800" dirty="0" err="1">
                <a:solidFill>
                  <a:srgbClr val="000000"/>
                </a:solidFill>
                <a:latin typeface="Raleway"/>
              </a:rPr>
              <a:t>croissance</a:t>
            </a:r>
            <a:r>
              <a:rPr lang="en-US" sz="2800" dirty="0">
                <a:solidFill>
                  <a:srgbClr val="000000"/>
                </a:solidFill>
                <a:latin typeface="Raleway"/>
              </a:rPr>
              <a:t> le plus important : CA, </a:t>
            </a:r>
            <a:r>
              <a:rPr lang="en-US" sz="2800" dirty="0" err="1">
                <a:solidFill>
                  <a:srgbClr val="000000"/>
                </a:solidFill>
                <a:latin typeface="Raleway"/>
              </a:rPr>
              <a:t>Résultat</a:t>
            </a:r>
            <a:r>
              <a:rPr lang="en-US" sz="2800" dirty="0">
                <a:solidFill>
                  <a:srgbClr val="000000"/>
                </a:solidFill>
                <a:latin typeface="Raleway"/>
              </a:rPr>
              <a:t> </a:t>
            </a:r>
            <a:r>
              <a:rPr lang="en-US" sz="2800" dirty="0" err="1">
                <a:solidFill>
                  <a:srgbClr val="000000"/>
                </a:solidFill>
                <a:latin typeface="Raleway"/>
              </a:rPr>
              <a:t>d’exploitation</a:t>
            </a:r>
            <a:r>
              <a:rPr lang="en-US" sz="2800" dirty="0">
                <a:solidFill>
                  <a:srgbClr val="000000"/>
                </a:solidFill>
                <a:latin typeface="Raleway"/>
              </a:rPr>
              <a:t>, les deux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marL="604521" lvl="1" indent="-302261" algn="just">
              <a:lnSpc>
                <a:spcPts val="3920"/>
              </a:lnSpc>
              <a:buFont typeface="Arial"/>
              <a:buChar char="•"/>
            </a:pPr>
            <a:r>
              <a:rPr lang="en-US" sz="2800" dirty="0" err="1">
                <a:solidFill>
                  <a:srgbClr val="000000"/>
                </a:solidFill>
                <a:latin typeface="Raleway"/>
              </a:rPr>
              <a:t>Quelles</a:t>
            </a:r>
            <a:r>
              <a:rPr lang="en-US" sz="2800" dirty="0">
                <a:solidFill>
                  <a:srgbClr val="000000"/>
                </a:solidFill>
                <a:latin typeface="Raleway"/>
              </a:rPr>
              <a:t> </a:t>
            </a:r>
            <a:r>
              <a:rPr lang="en-US" sz="2800" dirty="0" err="1">
                <a:solidFill>
                  <a:srgbClr val="000000"/>
                </a:solidFill>
                <a:latin typeface="Raleway"/>
              </a:rPr>
              <a:t>sont</a:t>
            </a:r>
            <a:r>
              <a:rPr lang="en-US" sz="2800" dirty="0">
                <a:solidFill>
                  <a:srgbClr val="000000"/>
                </a:solidFill>
                <a:latin typeface="Raleway"/>
              </a:rPr>
              <a:t> </a:t>
            </a:r>
            <a:r>
              <a:rPr lang="en-US" sz="2800" dirty="0" err="1">
                <a:solidFill>
                  <a:srgbClr val="000000"/>
                </a:solidFill>
                <a:latin typeface="Raleway"/>
              </a:rPr>
              <a:t>vos</a:t>
            </a:r>
            <a:r>
              <a:rPr lang="en-US" sz="2800" dirty="0">
                <a:solidFill>
                  <a:srgbClr val="000000"/>
                </a:solidFill>
                <a:latin typeface="Raleway"/>
              </a:rPr>
              <a:t> projections de CA et de REX sur les 3 </a:t>
            </a:r>
            <a:r>
              <a:rPr lang="en-US" sz="2800" dirty="0" err="1">
                <a:solidFill>
                  <a:srgbClr val="000000"/>
                </a:solidFill>
                <a:latin typeface="Raleway"/>
              </a:rPr>
              <a:t>prochaines</a:t>
            </a:r>
            <a:r>
              <a:rPr lang="en-US" sz="2800" dirty="0">
                <a:solidFill>
                  <a:srgbClr val="000000"/>
                </a:solidFill>
                <a:latin typeface="Raleway"/>
              </a:rPr>
              <a:t> </a:t>
            </a:r>
            <a:r>
              <a:rPr lang="en-US" sz="2800" dirty="0" err="1">
                <a:solidFill>
                  <a:srgbClr val="000000"/>
                </a:solidFill>
                <a:latin typeface="Raleway"/>
              </a:rPr>
              <a:t>années</a:t>
            </a:r>
            <a:r>
              <a:rPr lang="en-US" sz="2800" dirty="0">
                <a:solidFill>
                  <a:srgbClr val="000000"/>
                </a:solidFill>
                <a:latin typeface="Raleway"/>
              </a:rPr>
              <a:t> ? </a:t>
            </a: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302260" lvl="1" algn="just">
              <a:lnSpc>
                <a:spcPts val="392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p:txBody>
      </p:sp>
      <p:sp>
        <p:nvSpPr>
          <p:cNvPr id="4" name="ZoneTexte 3">
            <a:extLst>
              <a:ext uri="{FF2B5EF4-FFF2-40B4-BE49-F238E27FC236}">
                <a16:creationId xmlns:a16="http://schemas.microsoft.com/office/drawing/2014/main" id="{73796B06-0563-555A-7A43-1C7598B66F3B}"/>
              </a:ext>
            </a:extLst>
          </p:cNvPr>
          <p:cNvSpPr txBox="1"/>
          <p:nvPr/>
        </p:nvSpPr>
        <p:spPr>
          <a:xfrm>
            <a:off x="672909" y="398810"/>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8288000" cy="10287000"/>
            <a:chOff x="0" y="0"/>
            <a:chExt cx="24384000" cy="13716000"/>
          </a:xfrm>
        </p:grpSpPr>
        <p:pic>
          <p:nvPicPr>
            <p:cNvPr id="3" name="Picture 3"/>
            <p:cNvPicPr>
              <a:picLocks noChangeAspect="1"/>
            </p:cNvPicPr>
            <p:nvPr/>
          </p:nvPicPr>
          <p:blipFill>
            <a:blip r:embed="rId2"/>
            <a:srcRect l="2605" r="2605"/>
            <a:stretch>
              <a:fillRect/>
            </a:stretch>
          </p:blipFill>
          <p:spPr>
            <a:xfrm>
              <a:off x="0" y="0"/>
              <a:ext cx="24384000" cy="13716000"/>
            </a:xfrm>
            <a:prstGeom prst="rect">
              <a:avLst/>
            </a:prstGeom>
          </p:spPr>
        </p:pic>
      </p:grpSp>
      <p:sp>
        <p:nvSpPr>
          <p:cNvPr id="5" name="AutoShape 5"/>
          <p:cNvSpPr/>
          <p:nvPr/>
        </p:nvSpPr>
        <p:spPr>
          <a:xfrm rot="16402">
            <a:off x="10302960" y="1114425"/>
            <a:ext cx="7985049" cy="0"/>
          </a:xfrm>
          <a:prstGeom prst="line">
            <a:avLst/>
          </a:prstGeom>
          <a:ln w="38100" cap="flat">
            <a:solidFill>
              <a:srgbClr val="000000"/>
            </a:solidFill>
            <a:prstDash val="solid"/>
            <a:headEnd type="none" w="sm" len="sm"/>
            <a:tailEnd type="none" w="sm" len="sm"/>
          </a:ln>
        </p:spPr>
        <p:txBody>
          <a:bodyPr/>
          <a:lstStyle/>
          <a:p>
            <a:endParaRPr lang="fr-FR"/>
          </a:p>
        </p:txBody>
      </p:sp>
      <p:sp>
        <p:nvSpPr>
          <p:cNvPr id="6" name="TextBox 6"/>
          <p:cNvSpPr txBox="1"/>
          <p:nvPr/>
        </p:nvSpPr>
        <p:spPr>
          <a:xfrm>
            <a:off x="749190" y="568087"/>
            <a:ext cx="10571572" cy="1045051"/>
          </a:xfrm>
          <a:prstGeom prst="rect">
            <a:avLst/>
          </a:prstGeom>
        </p:spPr>
        <p:txBody>
          <a:bodyPr lIns="0" tIns="0" rIns="0" bIns="0" rtlCol="0" anchor="t">
            <a:spAutoFit/>
          </a:bodyPr>
          <a:lstStyle/>
          <a:p>
            <a:pPr>
              <a:lnSpc>
                <a:spcPts val="8321"/>
              </a:lnSpc>
            </a:pPr>
            <a:r>
              <a:rPr lang="en-US" sz="6604" spc="59">
                <a:solidFill>
                  <a:srgbClr val="000000"/>
                </a:solidFill>
                <a:latin typeface="Raleway Heavy"/>
              </a:rPr>
              <a:t>TROPHÉE "SCALE UP"</a:t>
            </a:r>
          </a:p>
        </p:txBody>
      </p:sp>
      <p:sp>
        <p:nvSpPr>
          <p:cNvPr id="7" name="TextBox 7"/>
          <p:cNvSpPr txBox="1"/>
          <p:nvPr/>
        </p:nvSpPr>
        <p:spPr>
          <a:xfrm>
            <a:off x="749190" y="1910080"/>
            <a:ext cx="16230600" cy="7720062"/>
          </a:xfrm>
          <a:prstGeom prst="rect">
            <a:avLst/>
          </a:prstGeom>
        </p:spPr>
        <p:txBody>
          <a:bodyPr lIns="0" tIns="0" rIns="0" bIns="0" rtlCol="0" anchor="t">
            <a:spAutoFit/>
          </a:bodyPr>
          <a:lstStyle/>
          <a:p>
            <a:pPr marL="604521" lvl="1" indent="-302261" algn="just">
              <a:lnSpc>
                <a:spcPts val="3920"/>
              </a:lnSpc>
              <a:buFont typeface="Arial"/>
              <a:buChar char="•"/>
            </a:pPr>
            <a:r>
              <a:rPr lang="en-US" sz="2800" dirty="0">
                <a:solidFill>
                  <a:srgbClr val="000000"/>
                </a:solidFill>
                <a:latin typeface="Raleway"/>
              </a:rPr>
              <a:t>Sur </a:t>
            </a:r>
            <a:r>
              <a:rPr lang="en-US" sz="2800" dirty="0" err="1">
                <a:solidFill>
                  <a:srgbClr val="000000"/>
                </a:solidFill>
                <a:latin typeface="Raleway"/>
              </a:rPr>
              <a:t>quelles</a:t>
            </a:r>
            <a:r>
              <a:rPr lang="en-US" sz="2800" dirty="0">
                <a:solidFill>
                  <a:srgbClr val="000000"/>
                </a:solidFill>
                <a:latin typeface="Raleway"/>
              </a:rPr>
              <a:t> </a:t>
            </a:r>
            <a:r>
              <a:rPr lang="en-US" sz="2800" dirty="0" err="1">
                <a:solidFill>
                  <a:srgbClr val="000000"/>
                </a:solidFill>
                <a:latin typeface="Raleway"/>
              </a:rPr>
              <a:t>hypothèses</a:t>
            </a:r>
            <a:r>
              <a:rPr lang="en-US" sz="2800" dirty="0">
                <a:solidFill>
                  <a:srgbClr val="000000"/>
                </a:solidFill>
                <a:latin typeface="Raleway"/>
              </a:rPr>
              <a:t> </a:t>
            </a:r>
            <a:r>
              <a:rPr lang="en-US" sz="2800" dirty="0" err="1">
                <a:solidFill>
                  <a:srgbClr val="000000"/>
                </a:solidFill>
                <a:latin typeface="Raleway"/>
              </a:rPr>
              <a:t>avez-vous</a:t>
            </a:r>
            <a:r>
              <a:rPr lang="en-US" sz="2800" dirty="0">
                <a:solidFill>
                  <a:srgbClr val="000000"/>
                </a:solidFill>
                <a:latin typeface="Raleway"/>
              </a:rPr>
              <a:t> </a:t>
            </a:r>
            <a:r>
              <a:rPr lang="en-US" sz="2800" dirty="0" err="1">
                <a:solidFill>
                  <a:srgbClr val="000000"/>
                </a:solidFill>
                <a:latin typeface="Raleway"/>
              </a:rPr>
              <a:t>basé</a:t>
            </a:r>
            <a:r>
              <a:rPr lang="en-US" sz="2800" dirty="0">
                <a:solidFill>
                  <a:srgbClr val="000000"/>
                </a:solidFill>
                <a:latin typeface="Raleway"/>
              </a:rPr>
              <a:t> </a:t>
            </a:r>
            <a:r>
              <a:rPr lang="en-US" sz="2800" dirty="0" err="1">
                <a:solidFill>
                  <a:srgbClr val="000000"/>
                </a:solidFill>
                <a:latin typeface="Raleway"/>
              </a:rPr>
              <a:t>une</a:t>
            </a:r>
            <a:r>
              <a:rPr lang="en-US" sz="2800" dirty="0">
                <a:solidFill>
                  <a:srgbClr val="000000"/>
                </a:solidFill>
                <a:latin typeface="Raleway"/>
              </a:rPr>
              <a:t> </a:t>
            </a:r>
            <a:r>
              <a:rPr lang="en-US" sz="2800" dirty="0" err="1">
                <a:solidFill>
                  <a:srgbClr val="000000"/>
                </a:solidFill>
                <a:latin typeface="Raleway"/>
              </a:rPr>
              <a:t>telle</a:t>
            </a:r>
            <a:r>
              <a:rPr lang="en-US" sz="2800" dirty="0">
                <a:solidFill>
                  <a:srgbClr val="000000"/>
                </a:solidFill>
                <a:latin typeface="Raleway"/>
              </a:rPr>
              <a:t> </a:t>
            </a:r>
            <a:r>
              <a:rPr lang="en-US" sz="2800" dirty="0" err="1">
                <a:solidFill>
                  <a:srgbClr val="000000"/>
                </a:solidFill>
                <a:latin typeface="Raleway"/>
              </a:rPr>
              <a:t>croissance</a:t>
            </a:r>
            <a:r>
              <a:rPr lang="en-US" sz="2800" dirty="0">
                <a:solidFill>
                  <a:srgbClr val="000000"/>
                </a:solidFill>
                <a:latin typeface="Raleway"/>
              </a:rPr>
              <a:t> ? </a:t>
            </a: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a:endParaRPr>
          </a:p>
          <a:p>
            <a:pPr algn="just">
              <a:lnSpc>
                <a:spcPts val="3920"/>
              </a:lnSpc>
            </a:pPr>
            <a:endParaRPr lang="en-US" sz="2800" dirty="0">
              <a:solidFill>
                <a:srgbClr val="000000"/>
              </a:solidFill>
              <a:latin typeface="Raleway Italics"/>
            </a:endParaRPr>
          </a:p>
          <a:p>
            <a:pPr algn="just">
              <a:lnSpc>
                <a:spcPts val="3920"/>
              </a:lnSpc>
            </a:pPr>
            <a:endParaRPr lang="en-US" sz="2800" dirty="0">
              <a:solidFill>
                <a:srgbClr val="000000"/>
              </a:solidFill>
              <a:latin typeface="Raleway Italics"/>
            </a:endParaRPr>
          </a:p>
          <a:p>
            <a:pPr marL="604521" lvl="1" indent="-302261" algn="just">
              <a:lnSpc>
                <a:spcPts val="3920"/>
              </a:lnSpc>
              <a:buFont typeface="Arial"/>
              <a:buChar char="•"/>
            </a:pPr>
            <a:r>
              <a:rPr lang="en-US" sz="2800" dirty="0">
                <a:solidFill>
                  <a:srgbClr val="000000"/>
                </a:solidFill>
                <a:latin typeface="Raleway"/>
              </a:rPr>
              <a:t>Quelle </a:t>
            </a:r>
            <a:r>
              <a:rPr lang="en-US" sz="2800" dirty="0" err="1">
                <a:solidFill>
                  <a:srgbClr val="000000"/>
                </a:solidFill>
                <a:latin typeface="Raleway"/>
              </a:rPr>
              <a:t>est</a:t>
            </a:r>
            <a:r>
              <a:rPr lang="en-US" sz="2800" dirty="0">
                <a:solidFill>
                  <a:srgbClr val="000000"/>
                </a:solidFill>
                <a:latin typeface="Raleway"/>
              </a:rPr>
              <a:t> </a:t>
            </a:r>
            <a:r>
              <a:rPr lang="en-US" sz="2800" dirty="0" err="1">
                <a:solidFill>
                  <a:srgbClr val="000000"/>
                </a:solidFill>
                <a:latin typeface="Raleway"/>
              </a:rPr>
              <a:t>l’évolution</a:t>
            </a:r>
            <a:r>
              <a:rPr lang="en-US" sz="2800" dirty="0">
                <a:solidFill>
                  <a:srgbClr val="000000"/>
                </a:solidFill>
                <a:latin typeface="Raleway"/>
              </a:rPr>
              <a:t> de </a:t>
            </a:r>
            <a:r>
              <a:rPr lang="en-US" sz="2800" dirty="0" err="1">
                <a:solidFill>
                  <a:srgbClr val="000000"/>
                </a:solidFill>
                <a:latin typeface="Raleway"/>
              </a:rPr>
              <a:t>votre</a:t>
            </a:r>
            <a:r>
              <a:rPr lang="en-US" sz="2800" dirty="0">
                <a:solidFill>
                  <a:srgbClr val="000000"/>
                </a:solidFill>
                <a:latin typeface="Raleway"/>
              </a:rPr>
              <a:t> équipe sur les 3 </a:t>
            </a:r>
            <a:r>
              <a:rPr lang="en-US" sz="2800" dirty="0" err="1">
                <a:solidFill>
                  <a:srgbClr val="000000"/>
                </a:solidFill>
                <a:latin typeface="Raleway"/>
              </a:rPr>
              <a:t>dernières</a:t>
            </a:r>
            <a:r>
              <a:rPr lang="en-US" sz="2800" dirty="0">
                <a:solidFill>
                  <a:srgbClr val="000000"/>
                </a:solidFill>
                <a:latin typeface="Raleway"/>
              </a:rPr>
              <a:t> </a:t>
            </a:r>
            <a:r>
              <a:rPr lang="en-US" sz="2800" dirty="0" err="1">
                <a:solidFill>
                  <a:srgbClr val="000000"/>
                </a:solidFill>
                <a:latin typeface="Raleway"/>
              </a:rPr>
              <a:t>années</a:t>
            </a:r>
            <a:r>
              <a:rPr lang="en-US" sz="2800" dirty="0">
                <a:solidFill>
                  <a:srgbClr val="000000"/>
                </a:solidFill>
                <a:latin typeface="Raleway"/>
              </a:rPr>
              <a:t> ?  </a:t>
            </a: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604521" lvl="1" indent="-302261" algn="just">
              <a:lnSpc>
                <a:spcPts val="3920"/>
              </a:lnSpc>
              <a:buFont typeface="Arial"/>
              <a:buChar char="•"/>
            </a:pPr>
            <a:endParaRPr lang="en-US" sz="2800" dirty="0">
              <a:solidFill>
                <a:srgbClr val="000000"/>
              </a:solidFill>
              <a:latin typeface="Raleway"/>
            </a:endParaRPr>
          </a:p>
          <a:p>
            <a:pPr marL="302260" lvl="1" algn="just">
              <a:lnSpc>
                <a:spcPts val="392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a:p>
            <a:pPr algn="just">
              <a:lnSpc>
                <a:spcPts val="2800"/>
              </a:lnSpc>
            </a:pPr>
            <a:endParaRPr lang="en-US" sz="2800" dirty="0">
              <a:solidFill>
                <a:srgbClr val="000000"/>
              </a:solidFill>
              <a:latin typeface="Raleway"/>
            </a:endParaRPr>
          </a:p>
        </p:txBody>
      </p:sp>
      <p:sp>
        <p:nvSpPr>
          <p:cNvPr id="4" name="ZoneTexte 3">
            <a:extLst>
              <a:ext uri="{FF2B5EF4-FFF2-40B4-BE49-F238E27FC236}">
                <a16:creationId xmlns:a16="http://schemas.microsoft.com/office/drawing/2014/main" id="{BD72BB07-1A46-E2EE-B14D-AF77EE968B42}"/>
              </a:ext>
            </a:extLst>
          </p:cNvPr>
          <p:cNvSpPr txBox="1"/>
          <p:nvPr/>
        </p:nvSpPr>
        <p:spPr>
          <a:xfrm>
            <a:off x="660491" y="419100"/>
            <a:ext cx="2121093" cy="338554"/>
          </a:xfrm>
          <a:prstGeom prst="rect">
            <a:avLst/>
          </a:prstGeom>
          <a:noFill/>
        </p:spPr>
        <p:txBody>
          <a:bodyPr wrap="none" rtlCol="0">
            <a:spAutoFit/>
          </a:bodyPr>
          <a:lstStyle/>
          <a:p>
            <a:r>
              <a:rPr lang="fr-FR" sz="1600" b="1" dirty="0">
                <a:latin typeface="Raleway" pitchFamily="2" charset="0"/>
              </a:rPr>
              <a:t>Si vous postulez au </a:t>
            </a:r>
          </a:p>
        </p:txBody>
      </p:sp>
    </p:spTree>
    <p:extLst>
      <p:ext uri="{BB962C8B-B14F-4D97-AF65-F5344CB8AC3E}">
        <p14:creationId xmlns:p14="http://schemas.microsoft.com/office/powerpoint/2010/main" val="2639422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2075</Words>
  <Application>Microsoft Office PowerPoint</Application>
  <PresentationFormat>Personnalisé</PresentationFormat>
  <Paragraphs>218</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15</vt:i4>
      </vt:variant>
    </vt:vector>
  </HeadingPairs>
  <TitlesOfParts>
    <vt:vector size="23" baseType="lpstr">
      <vt:lpstr>Raleway</vt:lpstr>
      <vt:lpstr>Raleway Heavy Bold</vt:lpstr>
      <vt:lpstr>Raleway Italics</vt:lpstr>
      <vt:lpstr>Arial</vt:lpstr>
      <vt:lpstr>Raleway Heavy</vt:lpstr>
      <vt:lpstr>Raleway Bold</vt:lpstr>
      <vt:lpstr>Calibri</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TDH - Dossier de candidature Complément Pitch Deck</dc:title>
  <dc:creator>Marjorie</dc:creator>
  <cp:lastModifiedBy>La French Tech Grande Provence</cp:lastModifiedBy>
  <cp:revision>13</cp:revision>
  <dcterms:created xsi:type="dcterms:W3CDTF">2006-08-16T00:00:00Z</dcterms:created>
  <dcterms:modified xsi:type="dcterms:W3CDTF">2024-11-13T13:45:27Z</dcterms:modified>
  <dc:identifier>DAFZ0X-IQgU</dc:identifier>
</cp:coreProperties>
</file>